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350" r:id="rId3"/>
    <p:sldId id="349" r:id="rId4"/>
    <p:sldId id="347" r:id="rId5"/>
    <p:sldId id="348" r:id="rId6"/>
    <p:sldId id="346" r:id="rId7"/>
    <p:sldId id="360" r:id="rId8"/>
    <p:sldId id="361" r:id="rId9"/>
    <p:sldId id="362" r:id="rId10"/>
    <p:sldId id="351" r:id="rId11"/>
    <p:sldId id="331" r:id="rId12"/>
    <p:sldId id="332" r:id="rId13"/>
    <p:sldId id="333" r:id="rId14"/>
    <p:sldId id="334" r:id="rId15"/>
    <p:sldId id="335" r:id="rId16"/>
    <p:sldId id="336" r:id="rId17"/>
    <p:sldId id="337" r:id="rId18"/>
    <p:sldId id="338" r:id="rId19"/>
    <p:sldId id="339" r:id="rId20"/>
    <p:sldId id="344" r:id="rId21"/>
    <p:sldId id="340" r:id="rId22"/>
    <p:sldId id="352" r:id="rId23"/>
    <p:sldId id="341" r:id="rId24"/>
    <p:sldId id="353" r:id="rId25"/>
    <p:sldId id="342" r:id="rId26"/>
    <p:sldId id="343" r:id="rId27"/>
    <p:sldId id="354"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56" r:id="rId60"/>
    <p:sldId id="358" r:id="rId61"/>
    <p:sldId id="359" r:id="rId6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EC630"/>
    <a:srgbClr val="F0EEF0"/>
    <a:srgbClr val="52CBBE"/>
    <a:srgbClr val="FF5969"/>
    <a:srgbClr val="5D7373"/>
    <a:srgbClr val="00A0A8"/>
    <a:srgbClr val="52C9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691" autoAdjust="0"/>
    <p:restoredTop sz="94660"/>
  </p:normalViewPr>
  <p:slideViewPr>
    <p:cSldViewPr snapToGrid="0">
      <p:cViewPr>
        <p:scale>
          <a:sx n="70" d="100"/>
          <a:sy n="70" d="100"/>
        </p:scale>
        <p:origin x="-876" y="-1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10C7F-C1B3-4136-8BB7-DDE53AB65D6B}" type="doc">
      <dgm:prSet loTypeId="urn:microsoft.com/office/officeart/2005/8/layout/hierarchy3" loCatId="hierarchy" qsTypeId="urn:microsoft.com/office/officeart/2005/8/quickstyle/3d2" qsCatId="3D" csTypeId="urn:microsoft.com/office/officeart/2005/8/colors/colorful1" csCatId="colorful" phldr="1"/>
      <dgm:spPr/>
      <dgm:t>
        <a:bodyPr/>
        <a:lstStyle/>
        <a:p>
          <a:endParaRPr lang="fr-FR"/>
        </a:p>
      </dgm:t>
    </dgm:pt>
    <dgm:pt modelId="{B4795564-C618-4667-801E-466EFC132FEB}">
      <dgm:prSet phldrT="[Texte]"/>
      <dgm:spPr/>
      <dgm:t>
        <a:bodyPr/>
        <a:lstStyle/>
        <a:p>
          <a:r>
            <a:rPr lang="ar-MA" dirty="0" smtClean="0"/>
            <a:t>أنواع الفيديو المستخدم في التعليم</a:t>
          </a:r>
          <a:endParaRPr lang="fr-FR" dirty="0"/>
        </a:p>
      </dgm:t>
    </dgm:pt>
    <dgm:pt modelId="{9989BEDE-BB33-43FB-936C-F59CE2D45D9F}" type="parTrans" cxnId="{12E21835-B842-4876-B447-C60240EFAB49}">
      <dgm:prSet/>
      <dgm:spPr/>
      <dgm:t>
        <a:bodyPr/>
        <a:lstStyle/>
        <a:p>
          <a:endParaRPr lang="fr-FR"/>
        </a:p>
      </dgm:t>
    </dgm:pt>
    <dgm:pt modelId="{0EC53A16-C3AD-4F54-AC4F-E383E77DCDD5}" type="sibTrans" cxnId="{12E21835-B842-4876-B447-C60240EFAB49}">
      <dgm:prSet/>
      <dgm:spPr/>
      <dgm:t>
        <a:bodyPr/>
        <a:lstStyle/>
        <a:p>
          <a:endParaRPr lang="fr-FR"/>
        </a:p>
      </dgm:t>
    </dgm:pt>
    <dgm:pt modelId="{AA00BB0C-0938-49D5-ADCA-830415F7F594}">
      <dgm:prSet phldrT="[Texte]"/>
      <dgm:spPr/>
      <dgm:t>
        <a:bodyPr/>
        <a:lstStyle/>
        <a:p>
          <a:r>
            <a:rPr lang="ar-MA" dirty="0" smtClean="0"/>
            <a:t>فيديو تعليمي</a:t>
          </a:r>
          <a:endParaRPr lang="fr-FR" dirty="0"/>
        </a:p>
      </dgm:t>
    </dgm:pt>
    <dgm:pt modelId="{1A946638-9916-48C9-B6F2-15422F9CF69C}" type="parTrans" cxnId="{10C502D1-0897-4BD6-B7C0-6AB525A4703F}">
      <dgm:prSet/>
      <dgm:spPr/>
      <dgm:t>
        <a:bodyPr/>
        <a:lstStyle/>
        <a:p>
          <a:endParaRPr lang="fr-FR"/>
        </a:p>
      </dgm:t>
    </dgm:pt>
    <dgm:pt modelId="{532C4250-BAB5-4DBD-8041-706DCC63EB44}" type="sibTrans" cxnId="{10C502D1-0897-4BD6-B7C0-6AB525A4703F}">
      <dgm:prSet/>
      <dgm:spPr/>
      <dgm:t>
        <a:bodyPr/>
        <a:lstStyle/>
        <a:p>
          <a:endParaRPr lang="fr-FR"/>
        </a:p>
      </dgm:t>
    </dgm:pt>
    <dgm:pt modelId="{A754C4D7-1512-4E93-BFDD-1A8F19E90197}">
      <dgm:prSet phldrT="[Texte]"/>
      <dgm:spPr/>
      <dgm:t>
        <a:bodyPr/>
        <a:lstStyle/>
        <a:p>
          <a:r>
            <a:rPr lang="ar-MA" dirty="0" smtClean="0"/>
            <a:t>فيديو تعليمي تفاعلي</a:t>
          </a:r>
          <a:endParaRPr lang="fr-FR" dirty="0"/>
        </a:p>
      </dgm:t>
    </dgm:pt>
    <dgm:pt modelId="{63E0F1B5-CDC4-4D1C-A087-2772ECE9117D}" type="parTrans" cxnId="{96DA6211-5690-43FB-B554-E15D73029B06}">
      <dgm:prSet/>
      <dgm:spPr/>
      <dgm:t>
        <a:bodyPr/>
        <a:lstStyle/>
        <a:p>
          <a:endParaRPr lang="fr-FR"/>
        </a:p>
      </dgm:t>
    </dgm:pt>
    <dgm:pt modelId="{EF065AF5-E47C-4900-AD9C-8E34B65DBC0B}" type="sibTrans" cxnId="{96DA6211-5690-43FB-B554-E15D73029B06}">
      <dgm:prSet/>
      <dgm:spPr/>
      <dgm:t>
        <a:bodyPr/>
        <a:lstStyle/>
        <a:p>
          <a:endParaRPr lang="fr-FR"/>
        </a:p>
      </dgm:t>
    </dgm:pt>
    <dgm:pt modelId="{AFFF24A6-402C-4A5B-87A7-E18575C79659}">
      <dgm:prSet phldrT="[Texte]"/>
      <dgm:spPr/>
      <dgm:t>
        <a:bodyPr/>
        <a:lstStyle/>
        <a:p>
          <a:r>
            <a:rPr lang="ar-MA" dirty="0" smtClean="0"/>
            <a:t>أنواع تصوير الفيديو</a:t>
          </a:r>
          <a:endParaRPr lang="fr-FR" dirty="0"/>
        </a:p>
      </dgm:t>
    </dgm:pt>
    <dgm:pt modelId="{B6BCFF95-76CA-4E3F-A865-8D0A06336A8A}" type="parTrans" cxnId="{270289D7-A319-4EA3-99B7-80E5FE8D2A93}">
      <dgm:prSet/>
      <dgm:spPr/>
      <dgm:t>
        <a:bodyPr/>
        <a:lstStyle/>
        <a:p>
          <a:endParaRPr lang="fr-FR"/>
        </a:p>
      </dgm:t>
    </dgm:pt>
    <dgm:pt modelId="{2BF6DE31-ABC2-447E-84EE-9B86C38BF173}" type="sibTrans" cxnId="{270289D7-A319-4EA3-99B7-80E5FE8D2A93}">
      <dgm:prSet/>
      <dgm:spPr/>
      <dgm:t>
        <a:bodyPr/>
        <a:lstStyle/>
        <a:p>
          <a:endParaRPr lang="fr-FR"/>
        </a:p>
      </dgm:t>
    </dgm:pt>
    <dgm:pt modelId="{3B3B98D8-4DE8-420E-9AB1-CC24604BE8ED}">
      <dgm:prSet phldrT="[Texte]"/>
      <dgm:spPr/>
      <dgm:t>
        <a:bodyPr/>
        <a:lstStyle/>
        <a:p>
          <a:r>
            <a:rPr lang="ar-MA" dirty="0" smtClean="0"/>
            <a:t>الفيديو ‘‘المرئي’’</a:t>
          </a:r>
          <a:endParaRPr lang="fr-FR" dirty="0"/>
        </a:p>
      </dgm:t>
    </dgm:pt>
    <dgm:pt modelId="{ECFBE726-972E-4BDE-85F9-0F2CCB25BCE2}" type="parTrans" cxnId="{6741AF89-0D7B-4D0D-9BF5-249AB907E893}">
      <dgm:prSet/>
      <dgm:spPr/>
      <dgm:t>
        <a:bodyPr/>
        <a:lstStyle/>
        <a:p>
          <a:endParaRPr lang="fr-FR"/>
        </a:p>
      </dgm:t>
    </dgm:pt>
    <dgm:pt modelId="{77F49C60-CFF6-47AE-A107-242305C8D05C}" type="sibTrans" cxnId="{6741AF89-0D7B-4D0D-9BF5-249AB907E893}">
      <dgm:prSet/>
      <dgm:spPr/>
      <dgm:t>
        <a:bodyPr/>
        <a:lstStyle/>
        <a:p>
          <a:endParaRPr lang="fr-FR"/>
        </a:p>
      </dgm:t>
    </dgm:pt>
    <dgm:pt modelId="{A292C962-DC27-40E7-9742-5C9DE77418ED}">
      <dgm:prSet phldrT="[Texte]"/>
      <dgm:spPr/>
      <dgm:t>
        <a:bodyPr/>
        <a:lstStyle/>
        <a:p>
          <a:pPr rtl="1"/>
          <a:r>
            <a:rPr lang="ar-MA" dirty="0" smtClean="0"/>
            <a:t>فيديو الالتقاط (تسجيل سطح المكتب)</a:t>
          </a:r>
          <a:endParaRPr lang="fr-FR" dirty="0"/>
        </a:p>
      </dgm:t>
    </dgm:pt>
    <dgm:pt modelId="{F2EFCCD0-DFA1-4035-B4AB-FB76280F08C4}" type="parTrans" cxnId="{0AA3E11A-4AAD-4127-8722-EDFB98D72FB0}">
      <dgm:prSet/>
      <dgm:spPr/>
      <dgm:t>
        <a:bodyPr/>
        <a:lstStyle/>
        <a:p>
          <a:endParaRPr lang="fr-FR"/>
        </a:p>
      </dgm:t>
    </dgm:pt>
    <dgm:pt modelId="{8CB6F72C-CDF9-4928-8C8C-4027932E85F1}" type="sibTrans" cxnId="{0AA3E11A-4AAD-4127-8722-EDFB98D72FB0}">
      <dgm:prSet/>
      <dgm:spPr/>
      <dgm:t>
        <a:bodyPr/>
        <a:lstStyle/>
        <a:p>
          <a:endParaRPr lang="fr-FR"/>
        </a:p>
      </dgm:t>
    </dgm:pt>
    <dgm:pt modelId="{C1006EDC-52F6-463E-A295-30D5219DD1EB}" type="pres">
      <dgm:prSet presAssocID="{9F410C7F-C1B3-4136-8BB7-DDE53AB65D6B}" presName="diagram" presStyleCnt="0">
        <dgm:presLayoutVars>
          <dgm:chPref val="1"/>
          <dgm:dir val="rev"/>
          <dgm:animOne val="branch"/>
          <dgm:animLvl val="lvl"/>
          <dgm:resizeHandles/>
        </dgm:presLayoutVars>
      </dgm:prSet>
      <dgm:spPr/>
      <dgm:t>
        <a:bodyPr/>
        <a:lstStyle/>
        <a:p>
          <a:endParaRPr lang="fr-FR"/>
        </a:p>
      </dgm:t>
    </dgm:pt>
    <dgm:pt modelId="{2C13802B-5906-4B1D-BD68-061178EE30CE}" type="pres">
      <dgm:prSet presAssocID="{B4795564-C618-4667-801E-466EFC132FEB}" presName="root" presStyleCnt="0"/>
      <dgm:spPr/>
    </dgm:pt>
    <dgm:pt modelId="{56E18A78-DC2D-4C1C-AF05-142479CD1F7E}" type="pres">
      <dgm:prSet presAssocID="{B4795564-C618-4667-801E-466EFC132FEB}" presName="rootComposite" presStyleCnt="0"/>
      <dgm:spPr/>
    </dgm:pt>
    <dgm:pt modelId="{BFC5796F-0459-4936-89B8-38920000C29E}" type="pres">
      <dgm:prSet presAssocID="{B4795564-C618-4667-801E-466EFC132FEB}" presName="rootText" presStyleLbl="node1" presStyleIdx="0" presStyleCnt="2"/>
      <dgm:spPr/>
      <dgm:t>
        <a:bodyPr/>
        <a:lstStyle/>
        <a:p>
          <a:endParaRPr lang="fr-FR"/>
        </a:p>
      </dgm:t>
    </dgm:pt>
    <dgm:pt modelId="{FE1F072C-0463-4988-BBA7-A626E9FACA5B}" type="pres">
      <dgm:prSet presAssocID="{B4795564-C618-4667-801E-466EFC132FEB}" presName="rootConnector" presStyleLbl="node1" presStyleIdx="0" presStyleCnt="2"/>
      <dgm:spPr/>
      <dgm:t>
        <a:bodyPr/>
        <a:lstStyle/>
        <a:p>
          <a:endParaRPr lang="fr-FR"/>
        </a:p>
      </dgm:t>
    </dgm:pt>
    <dgm:pt modelId="{60C42FCD-B7F9-46E0-8083-2DA05F895881}" type="pres">
      <dgm:prSet presAssocID="{B4795564-C618-4667-801E-466EFC132FEB}" presName="childShape" presStyleCnt="0"/>
      <dgm:spPr/>
    </dgm:pt>
    <dgm:pt modelId="{4A46B279-19DC-4091-B680-D2A37B054903}" type="pres">
      <dgm:prSet presAssocID="{1A946638-9916-48C9-B6F2-15422F9CF69C}" presName="Name13" presStyleLbl="parChTrans1D2" presStyleIdx="0" presStyleCnt="4"/>
      <dgm:spPr/>
      <dgm:t>
        <a:bodyPr/>
        <a:lstStyle/>
        <a:p>
          <a:endParaRPr lang="fr-FR"/>
        </a:p>
      </dgm:t>
    </dgm:pt>
    <dgm:pt modelId="{602011EA-81C8-49CF-831B-3FC738AAF4DE}" type="pres">
      <dgm:prSet presAssocID="{AA00BB0C-0938-49D5-ADCA-830415F7F594}" presName="childText" presStyleLbl="bgAcc1" presStyleIdx="0" presStyleCnt="4">
        <dgm:presLayoutVars>
          <dgm:bulletEnabled val="1"/>
        </dgm:presLayoutVars>
      </dgm:prSet>
      <dgm:spPr/>
      <dgm:t>
        <a:bodyPr/>
        <a:lstStyle/>
        <a:p>
          <a:endParaRPr lang="fr-FR"/>
        </a:p>
      </dgm:t>
    </dgm:pt>
    <dgm:pt modelId="{4A27B4DC-A15D-48D8-BBEA-C81043119FF5}" type="pres">
      <dgm:prSet presAssocID="{63E0F1B5-CDC4-4D1C-A087-2772ECE9117D}" presName="Name13" presStyleLbl="parChTrans1D2" presStyleIdx="1" presStyleCnt="4"/>
      <dgm:spPr/>
      <dgm:t>
        <a:bodyPr/>
        <a:lstStyle/>
        <a:p>
          <a:endParaRPr lang="fr-FR"/>
        </a:p>
      </dgm:t>
    </dgm:pt>
    <dgm:pt modelId="{D95F6A47-4D6C-47B5-8B3C-8B6BC019EB22}" type="pres">
      <dgm:prSet presAssocID="{A754C4D7-1512-4E93-BFDD-1A8F19E90197}" presName="childText" presStyleLbl="bgAcc1" presStyleIdx="1" presStyleCnt="4">
        <dgm:presLayoutVars>
          <dgm:bulletEnabled val="1"/>
        </dgm:presLayoutVars>
      </dgm:prSet>
      <dgm:spPr/>
      <dgm:t>
        <a:bodyPr/>
        <a:lstStyle/>
        <a:p>
          <a:endParaRPr lang="fr-FR"/>
        </a:p>
      </dgm:t>
    </dgm:pt>
    <dgm:pt modelId="{1E1CC9A0-1E16-4FA1-BA7F-2A5C825C82D8}" type="pres">
      <dgm:prSet presAssocID="{AFFF24A6-402C-4A5B-87A7-E18575C79659}" presName="root" presStyleCnt="0"/>
      <dgm:spPr/>
    </dgm:pt>
    <dgm:pt modelId="{60F10D88-12A5-46E8-BA10-35FD444DE951}" type="pres">
      <dgm:prSet presAssocID="{AFFF24A6-402C-4A5B-87A7-E18575C79659}" presName="rootComposite" presStyleCnt="0"/>
      <dgm:spPr/>
    </dgm:pt>
    <dgm:pt modelId="{196A1BA0-10FB-4452-BBC8-3AB8FC409355}" type="pres">
      <dgm:prSet presAssocID="{AFFF24A6-402C-4A5B-87A7-E18575C79659}" presName="rootText" presStyleLbl="node1" presStyleIdx="1" presStyleCnt="2"/>
      <dgm:spPr/>
      <dgm:t>
        <a:bodyPr/>
        <a:lstStyle/>
        <a:p>
          <a:endParaRPr lang="fr-FR"/>
        </a:p>
      </dgm:t>
    </dgm:pt>
    <dgm:pt modelId="{A4D1A811-9597-4C01-AFCC-A09EF525C008}" type="pres">
      <dgm:prSet presAssocID="{AFFF24A6-402C-4A5B-87A7-E18575C79659}" presName="rootConnector" presStyleLbl="node1" presStyleIdx="1" presStyleCnt="2"/>
      <dgm:spPr/>
      <dgm:t>
        <a:bodyPr/>
        <a:lstStyle/>
        <a:p>
          <a:endParaRPr lang="fr-FR"/>
        </a:p>
      </dgm:t>
    </dgm:pt>
    <dgm:pt modelId="{17C71644-98A3-4EDF-B64F-EE840AE6516A}" type="pres">
      <dgm:prSet presAssocID="{AFFF24A6-402C-4A5B-87A7-E18575C79659}" presName="childShape" presStyleCnt="0"/>
      <dgm:spPr/>
    </dgm:pt>
    <dgm:pt modelId="{D3AAB7B2-E53D-41A6-AFD1-A5761364207A}" type="pres">
      <dgm:prSet presAssocID="{ECFBE726-972E-4BDE-85F9-0F2CCB25BCE2}" presName="Name13" presStyleLbl="parChTrans1D2" presStyleIdx="2" presStyleCnt="4"/>
      <dgm:spPr/>
      <dgm:t>
        <a:bodyPr/>
        <a:lstStyle/>
        <a:p>
          <a:endParaRPr lang="fr-FR"/>
        </a:p>
      </dgm:t>
    </dgm:pt>
    <dgm:pt modelId="{3AC35F87-014D-4CE2-B3C4-690154A4BBAD}" type="pres">
      <dgm:prSet presAssocID="{3B3B98D8-4DE8-420E-9AB1-CC24604BE8ED}" presName="childText" presStyleLbl="bgAcc1" presStyleIdx="2" presStyleCnt="4">
        <dgm:presLayoutVars>
          <dgm:bulletEnabled val="1"/>
        </dgm:presLayoutVars>
      </dgm:prSet>
      <dgm:spPr/>
      <dgm:t>
        <a:bodyPr/>
        <a:lstStyle/>
        <a:p>
          <a:endParaRPr lang="fr-FR"/>
        </a:p>
      </dgm:t>
    </dgm:pt>
    <dgm:pt modelId="{DBFAD2AE-68C1-4D05-BAF0-EF8E8C772036}" type="pres">
      <dgm:prSet presAssocID="{F2EFCCD0-DFA1-4035-B4AB-FB76280F08C4}" presName="Name13" presStyleLbl="parChTrans1D2" presStyleIdx="3" presStyleCnt="4"/>
      <dgm:spPr/>
      <dgm:t>
        <a:bodyPr/>
        <a:lstStyle/>
        <a:p>
          <a:endParaRPr lang="fr-FR"/>
        </a:p>
      </dgm:t>
    </dgm:pt>
    <dgm:pt modelId="{DEB0387E-84F5-4BED-929A-8132642999CB}" type="pres">
      <dgm:prSet presAssocID="{A292C962-DC27-40E7-9742-5C9DE77418ED}" presName="childText" presStyleLbl="bgAcc1" presStyleIdx="3" presStyleCnt="4">
        <dgm:presLayoutVars>
          <dgm:bulletEnabled val="1"/>
        </dgm:presLayoutVars>
      </dgm:prSet>
      <dgm:spPr/>
      <dgm:t>
        <a:bodyPr/>
        <a:lstStyle/>
        <a:p>
          <a:endParaRPr lang="fr-FR"/>
        </a:p>
      </dgm:t>
    </dgm:pt>
  </dgm:ptLst>
  <dgm:cxnLst>
    <dgm:cxn modelId="{CB3FBF1A-2D27-4BB1-AD68-1ECEE9A8014F}" type="presOf" srcId="{ECFBE726-972E-4BDE-85F9-0F2CCB25BCE2}" destId="{D3AAB7B2-E53D-41A6-AFD1-A5761364207A}" srcOrd="0" destOrd="0" presId="urn:microsoft.com/office/officeart/2005/8/layout/hierarchy3"/>
    <dgm:cxn modelId="{9BE37095-54DF-41D7-8F8E-4507960EBD75}" type="presOf" srcId="{B4795564-C618-4667-801E-466EFC132FEB}" destId="{FE1F072C-0463-4988-BBA7-A626E9FACA5B}" srcOrd="1" destOrd="0" presId="urn:microsoft.com/office/officeart/2005/8/layout/hierarchy3"/>
    <dgm:cxn modelId="{10C502D1-0897-4BD6-B7C0-6AB525A4703F}" srcId="{B4795564-C618-4667-801E-466EFC132FEB}" destId="{AA00BB0C-0938-49D5-ADCA-830415F7F594}" srcOrd="0" destOrd="0" parTransId="{1A946638-9916-48C9-B6F2-15422F9CF69C}" sibTransId="{532C4250-BAB5-4DBD-8041-706DCC63EB44}"/>
    <dgm:cxn modelId="{38B87010-64AB-42F4-9773-6E043BE490FF}" type="presOf" srcId="{A292C962-DC27-40E7-9742-5C9DE77418ED}" destId="{DEB0387E-84F5-4BED-929A-8132642999CB}" srcOrd="0" destOrd="0" presId="urn:microsoft.com/office/officeart/2005/8/layout/hierarchy3"/>
    <dgm:cxn modelId="{12E21835-B842-4876-B447-C60240EFAB49}" srcId="{9F410C7F-C1B3-4136-8BB7-DDE53AB65D6B}" destId="{B4795564-C618-4667-801E-466EFC132FEB}" srcOrd="0" destOrd="0" parTransId="{9989BEDE-BB33-43FB-936C-F59CE2D45D9F}" sibTransId="{0EC53A16-C3AD-4F54-AC4F-E383E77DCDD5}"/>
    <dgm:cxn modelId="{F56AC464-A3E6-4388-B0CB-0846D8070B9D}" type="presOf" srcId="{F2EFCCD0-DFA1-4035-B4AB-FB76280F08C4}" destId="{DBFAD2AE-68C1-4D05-BAF0-EF8E8C772036}" srcOrd="0" destOrd="0" presId="urn:microsoft.com/office/officeart/2005/8/layout/hierarchy3"/>
    <dgm:cxn modelId="{4A9E82B9-8101-48E3-A5F3-DDBF77BC8381}" type="presOf" srcId="{B4795564-C618-4667-801E-466EFC132FEB}" destId="{BFC5796F-0459-4936-89B8-38920000C29E}" srcOrd="0" destOrd="0" presId="urn:microsoft.com/office/officeart/2005/8/layout/hierarchy3"/>
    <dgm:cxn modelId="{6B2FBAC5-ADDF-450E-A7D3-40AC4109D4ED}" type="presOf" srcId="{1A946638-9916-48C9-B6F2-15422F9CF69C}" destId="{4A46B279-19DC-4091-B680-D2A37B054903}" srcOrd="0" destOrd="0" presId="urn:microsoft.com/office/officeart/2005/8/layout/hierarchy3"/>
    <dgm:cxn modelId="{29F1958C-716D-4D29-A52A-5E74074DBA6D}" type="presOf" srcId="{3B3B98D8-4DE8-420E-9AB1-CC24604BE8ED}" destId="{3AC35F87-014D-4CE2-B3C4-690154A4BBAD}" srcOrd="0" destOrd="0" presId="urn:microsoft.com/office/officeart/2005/8/layout/hierarchy3"/>
    <dgm:cxn modelId="{96DA6211-5690-43FB-B554-E15D73029B06}" srcId="{B4795564-C618-4667-801E-466EFC132FEB}" destId="{A754C4D7-1512-4E93-BFDD-1A8F19E90197}" srcOrd="1" destOrd="0" parTransId="{63E0F1B5-CDC4-4D1C-A087-2772ECE9117D}" sibTransId="{EF065AF5-E47C-4900-AD9C-8E34B65DBC0B}"/>
    <dgm:cxn modelId="{82F6B99A-6C72-416D-B214-D606122480FE}" type="presOf" srcId="{A754C4D7-1512-4E93-BFDD-1A8F19E90197}" destId="{D95F6A47-4D6C-47B5-8B3C-8B6BC019EB22}" srcOrd="0" destOrd="0" presId="urn:microsoft.com/office/officeart/2005/8/layout/hierarchy3"/>
    <dgm:cxn modelId="{40FC59D9-C4A9-439B-A86F-FB08A5BD7E39}" type="presOf" srcId="{9F410C7F-C1B3-4136-8BB7-DDE53AB65D6B}" destId="{C1006EDC-52F6-463E-A295-30D5219DD1EB}" srcOrd="0" destOrd="0" presId="urn:microsoft.com/office/officeart/2005/8/layout/hierarchy3"/>
    <dgm:cxn modelId="{BCD09BAB-D773-469A-B3FF-476EF9527F8B}" type="presOf" srcId="{AFFF24A6-402C-4A5B-87A7-E18575C79659}" destId="{A4D1A811-9597-4C01-AFCC-A09EF525C008}" srcOrd="1" destOrd="0" presId="urn:microsoft.com/office/officeart/2005/8/layout/hierarchy3"/>
    <dgm:cxn modelId="{B0B33BF8-8B16-4582-AFB8-ED34DC1742C7}" type="presOf" srcId="{AFFF24A6-402C-4A5B-87A7-E18575C79659}" destId="{196A1BA0-10FB-4452-BBC8-3AB8FC409355}" srcOrd="0" destOrd="0" presId="urn:microsoft.com/office/officeart/2005/8/layout/hierarchy3"/>
    <dgm:cxn modelId="{6741AF89-0D7B-4D0D-9BF5-249AB907E893}" srcId="{AFFF24A6-402C-4A5B-87A7-E18575C79659}" destId="{3B3B98D8-4DE8-420E-9AB1-CC24604BE8ED}" srcOrd="0" destOrd="0" parTransId="{ECFBE726-972E-4BDE-85F9-0F2CCB25BCE2}" sibTransId="{77F49C60-CFF6-47AE-A107-242305C8D05C}"/>
    <dgm:cxn modelId="{270289D7-A319-4EA3-99B7-80E5FE8D2A93}" srcId="{9F410C7F-C1B3-4136-8BB7-DDE53AB65D6B}" destId="{AFFF24A6-402C-4A5B-87A7-E18575C79659}" srcOrd="1" destOrd="0" parTransId="{B6BCFF95-76CA-4E3F-A865-8D0A06336A8A}" sibTransId="{2BF6DE31-ABC2-447E-84EE-9B86C38BF173}"/>
    <dgm:cxn modelId="{E2528BC3-BD6D-47F8-B821-BB3FDBFDBFC0}" type="presOf" srcId="{AA00BB0C-0938-49D5-ADCA-830415F7F594}" destId="{602011EA-81C8-49CF-831B-3FC738AAF4DE}" srcOrd="0" destOrd="0" presId="urn:microsoft.com/office/officeart/2005/8/layout/hierarchy3"/>
    <dgm:cxn modelId="{8B7BF363-6983-40BA-83FF-7D34E57FCECF}" type="presOf" srcId="{63E0F1B5-CDC4-4D1C-A087-2772ECE9117D}" destId="{4A27B4DC-A15D-48D8-BBEA-C81043119FF5}" srcOrd="0" destOrd="0" presId="urn:microsoft.com/office/officeart/2005/8/layout/hierarchy3"/>
    <dgm:cxn modelId="{0AA3E11A-4AAD-4127-8722-EDFB98D72FB0}" srcId="{AFFF24A6-402C-4A5B-87A7-E18575C79659}" destId="{A292C962-DC27-40E7-9742-5C9DE77418ED}" srcOrd="1" destOrd="0" parTransId="{F2EFCCD0-DFA1-4035-B4AB-FB76280F08C4}" sibTransId="{8CB6F72C-CDF9-4928-8C8C-4027932E85F1}"/>
    <dgm:cxn modelId="{183FFB83-62DD-424C-A8EB-F92F06103BD4}" type="presParOf" srcId="{C1006EDC-52F6-463E-A295-30D5219DD1EB}" destId="{2C13802B-5906-4B1D-BD68-061178EE30CE}" srcOrd="0" destOrd="0" presId="urn:microsoft.com/office/officeart/2005/8/layout/hierarchy3"/>
    <dgm:cxn modelId="{7F73D775-46DF-4E78-AE57-FFC2B7DC00AA}" type="presParOf" srcId="{2C13802B-5906-4B1D-BD68-061178EE30CE}" destId="{56E18A78-DC2D-4C1C-AF05-142479CD1F7E}" srcOrd="0" destOrd="0" presId="urn:microsoft.com/office/officeart/2005/8/layout/hierarchy3"/>
    <dgm:cxn modelId="{8FA38AFE-4A34-494C-869A-F6CBAC9F84F8}" type="presParOf" srcId="{56E18A78-DC2D-4C1C-AF05-142479CD1F7E}" destId="{BFC5796F-0459-4936-89B8-38920000C29E}" srcOrd="0" destOrd="0" presId="urn:microsoft.com/office/officeart/2005/8/layout/hierarchy3"/>
    <dgm:cxn modelId="{2F5ED827-943D-4391-841D-B680B4B57159}" type="presParOf" srcId="{56E18A78-DC2D-4C1C-AF05-142479CD1F7E}" destId="{FE1F072C-0463-4988-BBA7-A626E9FACA5B}" srcOrd="1" destOrd="0" presId="urn:microsoft.com/office/officeart/2005/8/layout/hierarchy3"/>
    <dgm:cxn modelId="{11111669-5593-4832-8D98-D7FD3EE42E8F}" type="presParOf" srcId="{2C13802B-5906-4B1D-BD68-061178EE30CE}" destId="{60C42FCD-B7F9-46E0-8083-2DA05F895881}" srcOrd="1" destOrd="0" presId="urn:microsoft.com/office/officeart/2005/8/layout/hierarchy3"/>
    <dgm:cxn modelId="{52DCDE31-E6C5-4987-A87D-547A199CB251}" type="presParOf" srcId="{60C42FCD-B7F9-46E0-8083-2DA05F895881}" destId="{4A46B279-19DC-4091-B680-D2A37B054903}" srcOrd="0" destOrd="0" presId="urn:microsoft.com/office/officeart/2005/8/layout/hierarchy3"/>
    <dgm:cxn modelId="{44770147-A840-4AB7-99B5-486EFCE284D4}" type="presParOf" srcId="{60C42FCD-B7F9-46E0-8083-2DA05F895881}" destId="{602011EA-81C8-49CF-831B-3FC738AAF4DE}" srcOrd="1" destOrd="0" presId="urn:microsoft.com/office/officeart/2005/8/layout/hierarchy3"/>
    <dgm:cxn modelId="{A3C3A0CB-9B51-4BFF-B865-2A8005A43713}" type="presParOf" srcId="{60C42FCD-B7F9-46E0-8083-2DA05F895881}" destId="{4A27B4DC-A15D-48D8-BBEA-C81043119FF5}" srcOrd="2" destOrd="0" presId="urn:microsoft.com/office/officeart/2005/8/layout/hierarchy3"/>
    <dgm:cxn modelId="{B5793158-98BA-47A2-B56A-4DD231E28E53}" type="presParOf" srcId="{60C42FCD-B7F9-46E0-8083-2DA05F895881}" destId="{D95F6A47-4D6C-47B5-8B3C-8B6BC019EB22}" srcOrd="3" destOrd="0" presId="urn:microsoft.com/office/officeart/2005/8/layout/hierarchy3"/>
    <dgm:cxn modelId="{C15FB71D-EF09-412D-BB53-9D32F4E4643E}" type="presParOf" srcId="{C1006EDC-52F6-463E-A295-30D5219DD1EB}" destId="{1E1CC9A0-1E16-4FA1-BA7F-2A5C825C82D8}" srcOrd="1" destOrd="0" presId="urn:microsoft.com/office/officeart/2005/8/layout/hierarchy3"/>
    <dgm:cxn modelId="{56828BCD-9040-4653-A1D6-DD9FC9E52235}" type="presParOf" srcId="{1E1CC9A0-1E16-4FA1-BA7F-2A5C825C82D8}" destId="{60F10D88-12A5-46E8-BA10-35FD444DE951}" srcOrd="0" destOrd="0" presId="urn:microsoft.com/office/officeart/2005/8/layout/hierarchy3"/>
    <dgm:cxn modelId="{90BBA8B6-D517-45E8-A5B3-A09AC1CC54EE}" type="presParOf" srcId="{60F10D88-12A5-46E8-BA10-35FD444DE951}" destId="{196A1BA0-10FB-4452-BBC8-3AB8FC409355}" srcOrd="0" destOrd="0" presId="urn:microsoft.com/office/officeart/2005/8/layout/hierarchy3"/>
    <dgm:cxn modelId="{44A9E23A-4A40-4353-B2BC-24CD8F5231DA}" type="presParOf" srcId="{60F10D88-12A5-46E8-BA10-35FD444DE951}" destId="{A4D1A811-9597-4C01-AFCC-A09EF525C008}" srcOrd="1" destOrd="0" presId="urn:microsoft.com/office/officeart/2005/8/layout/hierarchy3"/>
    <dgm:cxn modelId="{711FE0BD-2D29-40FE-B6A4-CD6A97EC1203}" type="presParOf" srcId="{1E1CC9A0-1E16-4FA1-BA7F-2A5C825C82D8}" destId="{17C71644-98A3-4EDF-B64F-EE840AE6516A}" srcOrd="1" destOrd="0" presId="urn:microsoft.com/office/officeart/2005/8/layout/hierarchy3"/>
    <dgm:cxn modelId="{46A0F12C-A38E-4541-B219-188B8EF2F410}" type="presParOf" srcId="{17C71644-98A3-4EDF-B64F-EE840AE6516A}" destId="{D3AAB7B2-E53D-41A6-AFD1-A5761364207A}" srcOrd="0" destOrd="0" presId="urn:microsoft.com/office/officeart/2005/8/layout/hierarchy3"/>
    <dgm:cxn modelId="{4C299530-4BDC-4F7A-9D9E-77324762A4AE}" type="presParOf" srcId="{17C71644-98A3-4EDF-B64F-EE840AE6516A}" destId="{3AC35F87-014D-4CE2-B3C4-690154A4BBAD}" srcOrd="1" destOrd="0" presId="urn:microsoft.com/office/officeart/2005/8/layout/hierarchy3"/>
    <dgm:cxn modelId="{1F1ED2E4-B485-40CC-B674-C2028082927A}" type="presParOf" srcId="{17C71644-98A3-4EDF-B64F-EE840AE6516A}" destId="{DBFAD2AE-68C1-4D05-BAF0-EF8E8C772036}" srcOrd="2" destOrd="0" presId="urn:microsoft.com/office/officeart/2005/8/layout/hierarchy3"/>
    <dgm:cxn modelId="{41983EAD-E5D5-4DAB-9504-7440A9E37423}" type="presParOf" srcId="{17C71644-98A3-4EDF-B64F-EE840AE6516A}" destId="{DEB0387E-84F5-4BED-929A-8132642999CB}" srcOrd="3"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FDFAF59-80FD-42F8-B77B-6179688B7234}" type="datetimeFigureOut">
              <a:rPr lang="de-DE" smtClean="0"/>
              <a:pPr/>
              <a:t>17.05.2022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 xmlns:p14="http://schemas.microsoft.com/office/powerpoint/2010/main" val="46036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pPr/>
              <a:t>17.05.2022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 xmlns:p14="http://schemas.microsoft.com/office/powerpoint/2010/main" val="264663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pPr/>
              <a:t>17.05.2022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 xmlns:p14="http://schemas.microsoft.com/office/powerpoint/2010/main" val="294711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pPr/>
              <a:t>17.05.2022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 xmlns:p14="http://schemas.microsoft.com/office/powerpoint/2010/main" val="87467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FDFAF59-80FD-42F8-B77B-6179688B7234}" type="datetimeFigureOut">
              <a:rPr lang="de-DE" smtClean="0"/>
              <a:pPr/>
              <a:t>17.05.2022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 xmlns:p14="http://schemas.microsoft.com/office/powerpoint/2010/main" val="362536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FDFAF59-80FD-42F8-B77B-6179688B7234}" type="datetimeFigureOut">
              <a:rPr lang="de-DE" smtClean="0"/>
              <a:pPr/>
              <a:t>17.05.2022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 xmlns:p14="http://schemas.microsoft.com/office/powerpoint/2010/main" val="379403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FDFAF59-80FD-42F8-B77B-6179688B7234}" type="datetimeFigureOut">
              <a:rPr lang="de-DE" smtClean="0"/>
              <a:pPr/>
              <a:t>17.05.2022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 xmlns:p14="http://schemas.microsoft.com/office/powerpoint/2010/main" val="341377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FDFAF59-80FD-42F8-B77B-6179688B7234}" type="datetimeFigureOut">
              <a:rPr lang="de-DE" smtClean="0"/>
              <a:pPr/>
              <a:t>17.05.2022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 xmlns:p14="http://schemas.microsoft.com/office/powerpoint/2010/main" val="244033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FAF59-80FD-42F8-B77B-6179688B7234}" type="datetimeFigureOut">
              <a:rPr lang="de-DE" smtClean="0"/>
              <a:pPr/>
              <a:t>17.05.2022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 xmlns:p14="http://schemas.microsoft.com/office/powerpoint/2010/main" val="306195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pPr/>
              <a:t>17.05.2022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 xmlns:p14="http://schemas.microsoft.com/office/powerpoint/2010/main" val="361600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pPr/>
              <a:t>17.05.2022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 xmlns:p14="http://schemas.microsoft.com/office/powerpoint/2010/main" val="112689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FAF59-80FD-42F8-B77B-6179688B7234}" type="datetimeFigureOut">
              <a:rPr lang="de-DE" smtClean="0"/>
              <a:pPr/>
              <a:t>17.05.2022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89FD0-501B-4C6F-9CB2-8996B7BF4EFE}" type="slidenum">
              <a:rPr lang="de-DE" smtClean="0"/>
              <a:pPr/>
              <a:t>‹N°›</a:t>
            </a:fld>
            <a:endParaRPr lang="de-DE"/>
          </a:p>
        </p:txBody>
      </p:sp>
    </p:spTree>
    <p:extLst>
      <p:ext uri="{BB962C8B-B14F-4D97-AF65-F5344CB8AC3E}">
        <p14:creationId xmlns="" xmlns:p14="http://schemas.microsoft.com/office/powerpoint/2010/main" val="3731875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ZoneTexte 59"/>
          <p:cNvSpPr txBox="1"/>
          <p:nvPr/>
        </p:nvSpPr>
        <p:spPr>
          <a:xfrm>
            <a:off x="1352550" y="2800351"/>
            <a:ext cx="916305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MA" sz="5400" b="1" dirty="0" err="1" smtClean="0">
                <a:solidFill>
                  <a:srgbClr val="0070C0"/>
                </a:solidFill>
                <a:latin typeface="Amiri" pitchFamily="2" charset="-78"/>
                <a:cs typeface="Amiri" pitchFamily="2" charset="-78"/>
              </a:rPr>
              <a:t>مجزوءة</a:t>
            </a:r>
            <a:r>
              <a:rPr lang="ar-MA" sz="5400" b="1" dirty="0" smtClean="0">
                <a:solidFill>
                  <a:srgbClr val="0070C0"/>
                </a:solidFill>
                <a:latin typeface="Amiri" pitchFamily="2" charset="-78"/>
                <a:cs typeface="Amiri" pitchFamily="2" charset="-78"/>
              </a:rPr>
              <a:t> : ورشة الإنتاج </a:t>
            </a:r>
            <a:r>
              <a:rPr lang="ar-MA" sz="5400" b="1" dirty="0" err="1" smtClean="0">
                <a:solidFill>
                  <a:srgbClr val="0070C0"/>
                </a:solidFill>
                <a:latin typeface="Amiri" pitchFamily="2" charset="-78"/>
                <a:cs typeface="Amiri" pitchFamily="2" charset="-78"/>
              </a:rPr>
              <a:t>الديداكتيكي</a:t>
            </a:r>
            <a:endParaRPr lang="ar-MA" sz="5400" b="1" dirty="0" smtClean="0">
              <a:solidFill>
                <a:srgbClr val="0070C0"/>
              </a:solidFill>
              <a:latin typeface="Amiri" pitchFamily="2" charset="-78"/>
              <a:cs typeface="Amiri" pitchFamily="2" charset="-78"/>
            </a:endParaRPr>
          </a:p>
        </p:txBody>
      </p:sp>
      <p:sp>
        <p:nvSpPr>
          <p:cNvPr id="61" name="ZoneTexte 60"/>
          <p:cNvSpPr txBox="1"/>
          <p:nvPr/>
        </p:nvSpPr>
        <p:spPr>
          <a:xfrm>
            <a:off x="2242497" y="3950458"/>
            <a:ext cx="7696200" cy="116955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rtl="1"/>
            <a:endParaRPr lang="ar-MA" sz="1600" b="1" dirty="0" smtClean="0">
              <a:latin typeface="Amiri" pitchFamily="2" charset="-78"/>
              <a:cs typeface="Amiri" pitchFamily="2" charset="-78"/>
            </a:endParaRPr>
          </a:p>
          <a:p>
            <a:pPr algn="ctr" rtl="1"/>
            <a:r>
              <a:rPr lang="ar-MA" sz="5400" b="1" dirty="0" smtClean="0">
                <a:latin typeface="Amiri" pitchFamily="2" charset="-78"/>
                <a:cs typeface="Amiri" pitchFamily="2" charset="-78"/>
              </a:rPr>
              <a:t>متفرقات</a:t>
            </a:r>
            <a:endParaRPr lang="fr-FR" sz="5400" b="1" dirty="0">
              <a:latin typeface="Amiri" pitchFamily="2" charset="-78"/>
              <a:cs typeface="Amiri" pitchFamily="2" charset="-78"/>
            </a:endParaRPr>
          </a:p>
        </p:txBody>
      </p:sp>
      <p:sp>
        <p:nvSpPr>
          <p:cNvPr id="5" name="Espace réservé du numéro de diapositive 4"/>
          <p:cNvSpPr>
            <a:spLocks noGrp="1"/>
          </p:cNvSpPr>
          <p:nvPr>
            <p:ph type="sldNum" sz="quarter" idx="12"/>
          </p:nvPr>
        </p:nvSpPr>
        <p:spPr>
          <a:xfrm>
            <a:off x="11391038" y="6356351"/>
            <a:ext cx="749300"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1</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6" name="Image 5"/>
          <p:cNvPicPr/>
          <p:nvPr/>
        </p:nvPicPr>
        <p:blipFill>
          <a:blip r:embed="rId2">
            <a:extLst>
              <a:ext uri="{28A0092B-C50C-407E-A947-70E740481C1C}">
                <a14:useLocalDpi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lc="http://schemas.openxmlformats.org/drawingml/2006/lockedCanvas" val="0"/>
              </a:ext>
            </a:extLst>
          </a:blip>
          <a:stretch>
            <a:fillRect/>
          </a:stretch>
        </p:blipFill>
        <p:spPr>
          <a:xfrm>
            <a:off x="2706756" y="344861"/>
            <a:ext cx="6778487" cy="1391478"/>
          </a:xfrm>
          <a:prstGeom prst="rect">
            <a:avLst/>
          </a:prstGeom>
        </p:spPr>
      </p:pic>
    </p:spTree>
    <p:extLst>
      <p:ext uri="{BB962C8B-B14F-4D97-AF65-F5344CB8AC3E}">
        <p14:creationId xmlns="" xmlns:p14="http://schemas.microsoft.com/office/powerpoint/2010/main" val="75866100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a:xfrm>
            <a:off x="11049036" y="6356350"/>
            <a:ext cx="1142965"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10</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2224583" y="2524835"/>
            <a:ext cx="7560860" cy="15696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ar-MA" sz="9600" dirty="0" smtClean="0">
                <a:cs typeface="خط مسعد المغربي" pitchFamily="2" charset="-78"/>
              </a:rPr>
              <a:t>فقرة 2</a:t>
            </a:r>
            <a:endParaRPr lang="fr-FR" sz="9600" dirty="0">
              <a:cs typeface="خط مسعد المغربي" pitchFamily="2" charset="-78"/>
            </a:endParaRPr>
          </a:p>
        </p:txBody>
      </p:sp>
    </p:spTree>
    <p:extLst>
      <p:ext uri="{BB962C8B-B14F-4D97-AF65-F5344CB8AC3E}">
        <p14:creationId xmlns="" xmlns:p14="http://schemas.microsoft.com/office/powerpoint/2010/main" val="1517613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523968" y="2357431"/>
            <a:ext cx="9334565"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MA" sz="6000" b="1" dirty="0" smtClean="0">
                <a:solidFill>
                  <a:srgbClr val="0070C0"/>
                </a:solidFill>
                <a:effectLst>
                  <a:glow rad="228600">
                    <a:schemeClr val="accent1">
                      <a:satMod val="175000"/>
                      <a:alpha val="40000"/>
                    </a:schemeClr>
                  </a:glow>
                </a:effectLst>
              </a:rPr>
              <a:t>الفيديو التعليمي</a:t>
            </a:r>
          </a:p>
        </p:txBody>
      </p:sp>
      <p:sp>
        <p:nvSpPr>
          <p:cNvPr id="9" name="Espace réservé du numéro de diapositive 4"/>
          <p:cNvSpPr>
            <a:spLocks noGrp="1"/>
          </p:cNvSpPr>
          <p:nvPr>
            <p:ph type="sldNum" sz="quarter" idx="12"/>
          </p:nvPr>
        </p:nvSpPr>
        <p:spPr>
          <a:xfrm>
            <a:off x="11391038" y="6356351"/>
            <a:ext cx="749300"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11</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1391038" y="6356351"/>
            <a:ext cx="749300"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12</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4" name="Ellipse 3"/>
          <p:cNvSpPr/>
          <p:nvPr/>
        </p:nvSpPr>
        <p:spPr>
          <a:xfrm>
            <a:off x="2285973" y="500042"/>
            <a:ext cx="7524803" cy="20717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6000" b="1" dirty="0" smtClean="0">
                <a:solidFill>
                  <a:srgbClr val="FFFF00"/>
                </a:solidFill>
              </a:rPr>
              <a:t>الفيديو التعليمي</a:t>
            </a:r>
            <a:endParaRPr lang="fr-FR" sz="6000" b="1" dirty="0">
              <a:solidFill>
                <a:srgbClr val="FFFF00"/>
              </a:solidFill>
            </a:endParaRPr>
          </a:p>
        </p:txBody>
      </p:sp>
      <p:sp>
        <p:nvSpPr>
          <p:cNvPr id="5" name="Rectangle à coins arrondis 4"/>
          <p:cNvSpPr/>
          <p:nvPr/>
        </p:nvSpPr>
        <p:spPr>
          <a:xfrm>
            <a:off x="2000222" y="3071810"/>
            <a:ext cx="8763061" cy="2571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MA" sz="4400" b="1" dirty="0" smtClean="0"/>
              <a:t>وسيلة تعليمية </a:t>
            </a:r>
            <a:r>
              <a:rPr lang="ar-MA" sz="4400" b="1" dirty="0" err="1" smtClean="0"/>
              <a:t>وتعلمية</a:t>
            </a:r>
            <a:r>
              <a:rPr lang="ar-MA" sz="4400" b="1" dirty="0" smtClean="0"/>
              <a:t> ترتكز على تكنولوجيات المعلومات والاتصال.</a:t>
            </a:r>
            <a:endParaRPr lang="fr-FR" sz="4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1391038" y="6356351"/>
            <a:ext cx="749300"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13</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graphicFrame>
        <p:nvGraphicFramePr>
          <p:cNvPr id="6" name="Diagramme 5"/>
          <p:cNvGraphicFramePr/>
          <p:nvPr/>
        </p:nvGraphicFramePr>
        <p:xfrm>
          <a:off x="952464" y="285728"/>
          <a:ext cx="10001320"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1391038" y="6356351"/>
            <a:ext cx="749300"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14</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4" name="ZoneTexte 3"/>
          <p:cNvSpPr txBox="1"/>
          <p:nvPr/>
        </p:nvSpPr>
        <p:spPr>
          <a:xfrm>
            <a:off x="2952728" y="1428736"/>
            <a:ext cx="581029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MA" sz="5400" b="1" dirty="0" smtClean="0">
                <a:solidFill>
                  <a:srgbClr val="002060"/>
                </a:solidFill>
              </a:rPr>
              <a:t>سؤال 1</a:t>
            </a:r>
            <a:endParaRPr lang="fr-FR" sz="5400" b="1" dirty="0">
              <a:solidFill>
                <a:srgbClr val="002060"/>
              </a:solidFill>
            </a:endParaRPr>
          </a:p>
        </p:txBody>
      </p:sp>
      <p:sp>
        <p:nvSpPr>
          <p:cNvPr id="5" name="ZoneTexte 4"/>
          <p:cNvSpPr txBox="1"/>
          <p:nvPr/>
        </p:nvSpPr>
        <p:spPr>
          <a:xfrm>
            <a:off x="761963" y="3429001"/>
            <a:ext cx="10668075"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r" rtl="1"/>
            <a:r>
              <a:rPr lang="ar-MA" sz="3600" b="1" dirty="0" smtClean="0"/>
              <a:t>ما رأيكم حول الوضعية الراهنة للفيديوهات ‘التعليمية’ المنتشرة عبر الوسائط الإلكترونية؟</a:t>
            </a:r>
            <a:endParaRPr lang="fr-FR"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1391038" y="6356351"/>
            <a:ext cx="749300"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15</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4" name="ZoneTexte 3"/>
          <p:cNvSpPr txBox="1"/>
          <p:nvPr/>
        </p:nvSpPr>
        <p:spPr>
          <a:xfrm>
            <a:off x="2952728" y="0"/>
            <a:ext cx="581029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MA" sz="5400" b="1" dirty="0" smtClean="0">
                <a:solidFill>
                  <a:srgbClr val="002060"/>
                </a:solidFill>
              </a:rPr>
              <a:t>سؤال 1</a:t>
            </a:r>
            <a:endParaRPr lang="fr-FR" sz="5400" b="1" dirty="0">
              <a:solidFill>
                <a:srgbClr val="002060"/>
              </a:solidFill>
            </a:endParaRPr>
          </a:p>
        </p:txBody>
      </p:sp>
      <p:sp>
        <p:nvSpPr>
          <p:cNvPr id="5" name="ZoneTexte 4"/>
          <p:cNvSpPr txBox="1"/>
          <p:nvPr/>
        </p:nvSpPr>
        <p:spPr>
          <a:xfrm>
            <a:off x="666712" y="1000109"/>
            <a:ext cx="10668075"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r" rtl="1"/>
            <a:r>
              <a:rPr lang="ar-MA" sz="3600" b="1" dirty="0" smtClean="0"/>
              <a:t>ما رأيكم حول الوضعية الراهنة للفيديوهات ‘التعليمية’ المنتشرة عبر الوسائط الإلكترونية؟</a:t>
            </a:r>
            <a:endParaRPr lang="fr-FR" sz="3600" b="1" dirty="0"/>
          </a:p>
        </p:txBody>
      </p:sp>
      <p:sp>
        <p:nvSpPr>
          <p:cNvPr id="6" name="ZoneTexte 5"/>
          <p:cNvSpPr txBox="1"/>
          <p:nvPr/>
        </p:nvSpPr>
        <p:spPr>
          <a:xfrm>
            <a:off x="666712" y="2214555"/>
            <a:ext cx="10668075" cy="34163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r" rtl="1">
              <a:buFont typeface="Arial" pitchFamily="34" charset="0"/>
              <a:buChar char="•"/>
            </a:pPr>
            <a:r>
              <a:rPr lang="ar-MA" sz="3600" b="1" dirty="0" smtClean="0"/>
              <a:t> وفيرة ومتنوعة</a:t>
            </a:r>
          </a:p>
          <a:p>
            <a:pPr algn="r" rtl="1">
              <a:buFont typeface="Arial" pitchFamily="34" charset="0"/>
              <a:buChar char="•"/>
            </a:pPr>
            <a:r>
              <a:rPr lang="ar-MA" sz="3600" b="1" dirty="0" smtClean="0"/>
              <a:t> أغلبها يستهدف تصحيح تمارين أو امتحانات</a:t>
            </a:r>
          </a:p>
          <a:p>
            <a:pPr algn="r" rtl="1">
              <a:buFont typeface="Arial" pitchFamily="34" charset="0"/>
              <a:buChar char="•"/>
            </a:pPr>
            <a:r>
              <a:rPr lang="ar-MA" sz="3600" b="1" dirty="0" smtClean="0"/>
              <a:t> بعضها يهدف لتنميط الرياضيات</a:t>
            </a:r>
          </a:p>
          <a:p>
            <a:pPr algn="r" rtl="1">
              <a:buFont typeface="Arial" pitchFamily="34" charset="0"/>
              <a:buChar char="•"/>
            </a:pPr>
            <a:r>
              <a:rPr lang="ar-MA" sz="3600" b="1" dirty="0" smtClean="0"/>
              <a:t> اللغة المستعملة أحيانا الدارجة مع إدراج مصطلحات غير تربوية</a:t>
            </a:r>
          </a:p>
          <a:p>
            <a:pPr algn="r" rtl="1">
              <a:buFont typeface="Arial" pitchFamily="34" charset="0"/>
              <a:buChar char="•"/>
            </a:pPr>
            <a:r>
              <a:rPr lang="ar-MA" sz="3600" b="1" dirty="0" smtClean="0"/>
              <a:t> مدة بعض الفيديوهات كبيرة</a:t>
            </a:r>
          </a:p>
          <a:p>
            <a:pPr algn="r" rtl="1">
              <a:buFont typeface="Arial" pitchFamily="34" charset="0"/>
              <a:buChar char="•"/>
            </a:pPr>
            <a:r>
              <a:rPr lang="ar-MA" sz="3600" b="1" dirty="0" smtClean="0"/>
              <a:t> يتخلل بعض الفيديوهات وصلات </a:t>
            </a:r>
            <a:r>
              <a:rPr lang="ar-MA" sz="3600" b="1" dirty="0" err="1" smtClean="0"/>
              <a:t>إشهارية</a:t>
            </a:r>
            <a:r>
              <a:rPr lang="ar-MA" sz="3600" b="1" dirty="0" smtClean="0"/>
              <a:t> (الهدف الربحي)</a:t>
            </a:r>
            <a:endParaRPr lang="fr-FR" sz="3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1391038" y="6356351"/>
            <a:ext cx="749300"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16</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4" name="ZoneTexte 3"/>
          <p:cNvSpPr txBox="1"/>
          <p:nvPr/>
        </p:nvSpPr>
        <p:spPr>
          <a:xfrm>
            <a:off x="2952728" y="1428736"/>
            <a:ext cx="581029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MA" sz="5400" b="1" dirty="0" smtClean="0">
                <a:solidFill>
                  <a:srgbClr val="002060"/>
                </a:solidFill>
              </a:rPr>
              <a:t>سؤال 2</a:t>
            </a:r>
            <a:endParaRPr lang="fr-FR" sz="5400" b="1" dirty="0">
              <a:solidFill>
                <a:srgbClr val="002060"/>
              </a:solidFill>
            </a:endParaRPr>
          </a:p>
        </p:txBody>
      </p:sp>
      <p:sp>
        <p:nvSpPr>
          <p:cNvPr id="5" name="ZoneTexte 4"/>
          <p:cNvSpPr txBox="1"/>
          <p:nvPr/>
        </p:nvSpPr>
        <p:spPr>
          <a:xfrm>
            <a:off x="761963" y="3429001"/>
            <a:ext cx="10668075"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r" rtl="1"/>
            <a:r>
              <a:rPr lang="ar-MA" sz="3600" b="1" dirty="0" smtClean="0"/>
              <a:t>ما هي المواصفات التي ترونها للفيديو الناجح؟</a:t>
            </a:r>
            <a:endParaRPr lang="fr-FR"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1049035" y="6356350"/>
            <a:ext cx="1091303"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17</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4" name="ZoneTexte 3"/>
          <p:cNvSpPr txBox="1"/>
          <p:nvPr/>
        </p:nvSpPr>
        <p:spPr>
          <a:xfrm>
            <a:off x="2952728" y="1428736"/>
            <a:ext cx="581029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MA" sz="5400" b="1" dirty="0" smtClean="0">
                <a:solidFill>
                  <a:srgbClr val="002060"/>
                </a:solidFill>
              </a:rPr>
              <a:t>سؤال 3</a:t>
            </a:r>
            <a:endParaRPr lang="fr-FR" sz="5400" b="1" dirty="0">
              <a:solidFill>
                <a:srgbClr val="002060"/>
              </a:solidFill>
            </a:endParaRPr>
          </a:p>
        </p:txBody>
      </p:sp>
      <p:sp>
        <p:nvSpPr>
          <p:cNvPr id="5" name="ZoneTexte 4"/>
          <p:cNvSpPr txBox="1"/>
          <p:nvPr/>
        </p:nvSpPr>
        <p:spPr>
          <a:xfrm>
            <a:off x="571461" y="3429001"/>
            <a:ext cx="10858576"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r" rtl="1"/>
            <a:r>
              <a:rPr lang="ar-MA" sz="3600" b="1" dirty="0" smtClean="0"/>
              <a:t>ما هي الجوانب التي تعرف نقصا في إنتاج الفيديوهات؟</a:t>
            </a:r>
            <a:endParaRPr lang="fr-FR" sz="3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1049035" y="6356351"/>
            <a:ext cx="1091303" cy="501649"/>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18</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4" name="ZoneTexte 3"/>
          <p:cNvSpPr txBox="1"/>
          <p:nvPr/>
        </p:nvSpPr>
        <p:spPr>
          <a:xfrm>
            <a:off x="2952728" y="0"/>
            <a:ext cx="581029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MA" sz="5400" b="1" dirty="0" smtClean="0">
                <a:solidFill>
                  <a:srgbClr val="002060"/>
                </a:solidFill>
              </a:rPr>
              <a:t>سؤال 3</a:t>
            </a:r>
            <a:endParaRPr lang="fr-FR" sz="5400" b="1" dirty="0">
              <a:solidFill>
                <a:srgbClr val="002060"/>
              </a:solidFill>
            </a:endParaRPr>
          </a:p>
        </p:txBody>
      </p:sp>
      <p:sp>
        <p:nvSpPr>
          <p:cNvPr id="5" name="ZoneTexte 4"/>
          <p:cNvSpPr txBox="1"/>
          <p:nvPr/>
        </p:nvSpPr>
        <p:spPr>
          <a:xfrm>
            <a:off x="571461" y="1000109"/>
            <a:ext cx="10858576"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r" rtl="1"/>
            <a:r>
              <a:rPr lang="ar-MA" sz="3600" b="1" dirty="0" smtClean="0"/>
              <a:t>ما هي الجوانب التي تعرف نقصا في إنتاج الفيديوهات؟</a:t>
            </a:r>
            <a:endParaRPr lang="fr-FR" sz="3600" b="1" dirty="0"/>
          </a:p>
        </p:txBody>
      </p:sp>
      <p:sp>
        <p:nvSpPr>
          <p:cNvPr id="6" name="ZoneTexte 5"/>
          <p:cNvSpPr txBox="1"/>
          <p:nvPr/>
        </p:nvSpPr>
        <p:spPr>
          <a:xfrm>
            <a:off x="666712" y="1714488"/>
            <a:ext cx="10668075" cy="397031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r" rtl="1">
              <a:buFont typeface="Arial" pitchFamily="34" charset="0"/>
              <a:buChar char="•"/>
            </a:pPr>
            <a:r>
              <a:rPr lang="ar-MA" sz="3600" b="1" dirty="0" smtClean="0"/>
              <a:t> دعم المتفوقين (</a:t>
            </a:r>
            <a:r>
              <a:rPr lang="ar-MA" sz="3600" b="1" dirty="0" err="1" smtClean="0"/>
              <a:t>تداريب</a:t>
            </a:r>
            <a:r>
              <a:rPr lang="ar-MA" sz="3600" b="1" dirty="0" smtClean="0"/>
              <a:t> الأولمبياد مثلا)</a:t>
            </a:r>
          </a:p>
          <a:p>
            <a:pPr algn="r" rtl="1">
              <a:buFont typeface="Arial" pitchFamily="34" charset="0"/>
              <a:buChar char="•"/>
            </a:pPr>
            <a:r>
              <a:rPr lang="ar-MA" sz="3600" b="1" dirty="0" smtClean="0"/>
              <a:t> عدم الاهتمام بشعب خاصة (الأدبية، المهنية، الاقتصاد)</a:t>
            </a:r>
          </a:p>
          <a:p>
            <a:pPr algn="r" rtl="1">
              <a:buFont typeface="Arial" pitchFamily="34" charset="0"/>
              <a:buChar char="•"/>
            </a:pPr>
            <a:r>
              <a:rPr lang="ar-MA" sz="3600" b="1" dirty="0" smtClean="0"/>
              <a:t> عدم التطرق للجانب المنهجي في تحرير وتدقيق الأجوبة وأيضا التعامل مع ورقة التحرير ...</a:t>
            </a:r>
          </a:p>
          <a:p>
            <a:pPr algn="r" rtl="1">
              <a:buFont typeface="Arial" pitchFamily="34" charset="0"/>
              <a:buChar char="•"/>
            </a:pPr>
            <a:r>
              <a:rPr lang="ar-MA" sz="3600" b="1" dirty="0" smtClean="0"/>
              <a:t> عدم استهداف الأخطاء الشائعة ومحاولة معالجتها</a:t>
            </a:r>
          </a:p>
          <a:p>
            <a:pPr algn="r" rtl="1">
              <a:buFont typeface="Arial" pitchFamily="34" charset="0"/>
              <a:buChar char="•"/>
            </a:pPr>
            <a:r>
              <a:rPr lang="ar-MA" sz="3600" b="1" dirty="0" smtClean="0"/>
              <a:t> عدم استهداف منهجية التحضير للامتحانات (شرح للأطر المرجعية وكيفية التعامل مع الامتحان)</a:t>
            </a:r>
            <a:endParaRPr lang="fr-FR" sz="36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1144286" y="6356350"/>
            <a:ext cx="996052"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19</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4" name="ZoneTexte 3"/>
          <p:cNvSpPr txBox="1"/>
          <p:nvPr/>
        </p:nvSpPr>
        <p:spPr>
          <a:xfrm>
            <a:off x="2952728" y="1428736"/>
            <a:ext cx="581029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MA" sz="5400" b="1" dirty="0" smtClean="0">
                <a:solidFill>
                  <a:srgbClr val="002060"/>
                </a:solidFill>
              </a:rPr>
              <a:t>سؤال 4</a:t>
            </a:r>
            <a:endParaRPr lang="fr-FR" sz="5400" b="1" dirty="0">
              <a:solidFill>
                <a:srgbClr val="002060"/>
              </a:solidFill>
            </a:endParaRPr>
          </a:p>
        </p:txBody>
      </p:sp>
      <p:sp>
        <p:nvSpPr>
          <p:cNvPr id="5" name="ZoneTexte 4"/>
          <p:cNvSpPr txBox="1"/>
          <p:nvPr/>
        </p:nvSpPr>
        <p:spPr>
          <a:xfrm>
            <a:off x="666712" y="3429001"/>
            <a:ext cx="10858576"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r" rtl="1"/>
            <a:r>
              <a:rPr lang="ar-MA" sz="3600" b="1" dirty="0" smtClean="0"/>
              <a:t>ما هي الخطوات التي يمكن نهجها لإعداد فيديو تعليمي؟</a:t>
            </a:r>
            <a:endParaRPr lang="fr-FR"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a:xfrm>
            <a:off x="11049036" y="6356350"/>
            <a:ext cx="1142965"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2</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2224583" y="2524835"/>
            <a:ext cx="7560860" cy="15696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ar-MA" sz="9600" dirty="0" smtClean="0">
                <a:cs typeface="خط مسعد المغربي" pitchFamily="2" charset="-78"/>
              </a:rPr>
              <a:t>فقرة 1</a:t>
            </a:r>
            <a:endParaRPr lang="fr-FR" sz="9600" dirty="0">
              <a:cs typeface="خط مسعد المغربي" pitchFamily="2" charset="-78"/>
            </a:endParaRPr>
          </a:p>
        </p:txBody>
      </p:sp>
    </p:spTree>
    <p:extLst>
      <p:ext uri="{BB962C8B-B14F-4D97-AF65-F5344CB8AC3E}">
        <p14:creationId xmlns="" xmlns:p14="http://schemas.microsoft.com/office/powerpoint/2010/main" val="1517613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1144286" y="6356350"/>
            <a:ext cx="996052"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20</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694007" y="2514602"/>
            <a:ext cx="10858576" cy="101566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rtl="1"/>
            <a:r>
              <a:rPr lang="ar-MA" sz="6000" b="1" dirty="0" smtClean="0"/>
              <a:t>الصور المتحركة والفيديو التعليمي</a:t>
            </a:r>
            <a:endParaRPr lang="fr-FR" sz="6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1144286" y="6356350"/>
            <a:ext cx="996052"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21</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4" name="ZoneTexte 3"/>
          <p:cNvSpPr txBox="1"/>
          <p:nvPr/>
        </p:nvSpPr>
        <p:spPr>
          <a:xfrm>
            <a:off x="3047979" y="428604"/>
            <a:ext cx="5810291" cy="92333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MA" sz="5400" b="1" dirty="0" smtClean="0">
                <a:solidFill>
                  <a:srgbClr val="FF0000"/>
                </a:solidFill>
              </a:rPr>
              <a:t>للبحث</a:t>
            </a:r>
            <a:endParaRPr lang="fr-FR" sz="5400" b="1" dirty="0">
              <a:solidFill>
                <a:srgbClr val="FF0000"/>
              </a:solidFill>
            </a:endParaRPr>
          </a:p>
        </p:txBody>
      </p:sp>
      <p:sp>
        <p:nvSpPr>
          <p:cNvPr id="5" name="ZoneTexte 4"/>
          <p:cNvSpPr txBox="1"/>
          <p:nvPr/>
        </p:nvSpPr>
        <p:spPr>
          <a:xfrm>
            <a:off x="571461" y="1785927"/>
            <a:ext cx="11239579" cy="421653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r" rtl="1"/>
            <a:r>
              <a:rPr lang="ar-MA" sz="5400" b="1" dirty="0" smtClean="0"/>
              <a:t>التدريس عن بعد</a:t>
            </a:r>
          </a:p>
          <a:p>
            <a:pPr rtl="1"/>
            <a:r>
              <a:rPr lang="fr-FR" sz="4000" b="1" dirty="0" smtClean="0"/>
              <a:t> L’enseignement à distance</a:t>
            </a:r>
          </a:p>
          <a:p>
            <a:pPr algn="r" rtl="1"/>
            <a:r>
              <a:rPr lang="fr-FR" sz="4000" b="1" dirty="0" smtClean="0"/>
              <a:t> </a:t>
            </a:r>
            <a:endParaRPr lang="ar-MA" sz="4000" b="1" dirty="0" smtClean="0"/>
          </a:p>
          <a:p>
            <a:pPr algn="r" rtl="1"/>
            <a:r>
              <a:rPr lang="ar-MA" sz="5400" b="1" dirty="0" smtClean="0"/>
              <a:t>القسم المعكوس</a:t>
            </a:r>
            <a:endParaRPr lang="fr-FR" sz="5400" b="1" dirty="0" smtClean="0"/>
          </a:p>
          <a:p>
            <a:pPr rtl="1"/>
            <a:r>
              <a:rPr lang="ar-MA" sz="4000" b="1" dirty="0" smtClean="0"/>
              <a:t> </a:t>
            </a:r>
            <a:r>
              <a:rPr lang="fr-FR" sz="4000" b="1" dirty="0" smtClean="0"/>
              <a:t>La classe inversée </a:t>
            </a:r>
            <a:endParaRPr lang="ar-MA" sz="4000" b="1" dirty="0" smtClean="0"/>
          </a:p>
          <a:p>
            <a:pPr rtl="1"/>
            <a:r>
              <a:rPr lang="fr-FR" sz="4000" b="1" dirty="0" smtClean="0"/>
              <a:t>The </a:t>
            </a:r>
            <a:r>
              <a:rPr lang="fr-FR" sz="4000" dirty="0" err="1" smtClean="0"/>
              <a:t>flipped</a:t>
            </a:r>
            <a:r>
              <a:rPr lang="fr-FR" sz="4000" dirty="0" smtClean="0"/>
              <a:t> </a:t>
            </a:r>
            <a:r>
              <a:rPr lang="fr-FR" sz="4000" dirty="0" err="1" smtClean="0"/>
              <a:t>classroom</a:t>
            </a:r>
            <a:endParaRPr lang="fr-FR" sz="4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a:xfrm>
            <a:off x="11049036" y="6356350"/>
            <a:ext cx="1142965"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22</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2224583" y="2524835"/>
            <a:ext cx="7560860" cy="15696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ar-MA" sz="9600" dirty="0" smtClean="0">
                <a:cs typeface="خط مسعد المغربي" pitchFamily="2" charset="-78"/>
              </a:rPr>
              <a:t>فقرة 3</a:t>
            </a:r>
            <a:endParaRPr lang="fr-FR" sz="9600" dirty="0">
              <a:cs typeface="خط مسعد المغربي" pitchFamily="2" charset="-78"/>
            </a:endParaRPr>
          </a:p>
        </p:txBody>
      </p:sp>
    </p:spTree>
    <p:extLst>
      <p:ext uri="{BB962C8B-B14F-4D97-AF65-F5344CB8AC3E}">
        <p14:creationId xmlns="" xmlns:p14="http://schemas.microsoft.com/office/powerpoint/2010/main" val="1517613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90501" y="1785926"/>
            <a:ext cx="11906291" cy="2862322"/>
          </a:xfrm>
          <a:prstGeom prst="rect">
            <a:avLst/>
          </a:prstGeom>
          <a:solidFill>
            <a:srgbClr val="00B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MA" sz="6000" b="1" dirty="0" smtClean="0">
                <a:solidFill>
                  <a:srgbClr val="FFFF00"/>
                </a:solidFill>
                <a:effectLst>
                  <a:glow rad="228600">
                    <a:schemeClr val="accent1">
                      <a:satMod val="175000"/>
                      <a:alpha val="40000"/>
                    </a:schemeClr>
                  </a:glow>
                </a:effectLst>
              </a:rPr>
              <a:t>تقاسم كراسة درس لتدبير زمني جيد </a:t>
            </a:r>
          </a:p>
          <a:p>
            <a:pPr algn="ctr" rtl="1"/>
            <a:r>
              <a:rPr lang="ar-MA" sz="6000" b="1" dirty="0" smtClean="0">
                <a:solidFill>
                  <a:srgbClr val="FFFF00"/>
                </a:solidFill>
                <a:effectLst>
                  <a:glow rad="228600">
                    <a:schemeClr val="accent1">
                      <a:satMod val="175000"/>
                      <a:alpha val="40000"/>
                    </a:schemeClr>
                  </a:glow>
                </a:effectLst>
              </a:rPr>
              <a:t>نموذج درس الاحتمالات بالسنة الثانية </a:t>
            </a:r>
            <a:r>
              <a:rPr lang="ar-MA" sz="6000" b="1" dirty="0" err="1" smtClean="0">
                <a:solidFill>
                  <a:srgbClr val="FFFF00"/>
                </a:solidFill>
                <a:effectLst>
                  <a:glow rad="228600">
                    <a:schemeClr val="accent1">
                      <a:satMod val="175000"/>
                      <a:alpha val="40000"/>
                    </a:schemeClr>
                  </a:glow>
                </a:effectLst>
              </a:rPr>
              <a:t>بكالوريا</a:t>
            </a:r>
            <a:r>
              <a:rPr lang="ar-MA" sz="6000" b="1" dirty="0" smtClean="0">
                <a:solidFill>
                  <a:srgbClr val="FFFF00"/>
                </a:solidFill>
                <a:effectLst>
                  <a:glow rad="228600">
                    <a:schemeClr val="accent1">
                      <a:satMod val="175000"/>
                      <a:alpha val="40000"/>
                    </a:schemeClr>
                  </a:glow>
                </a:effectLst>
              </a:rPr>
              <a:t> علوم تجريبية</a:t>
            </a:r>
          </a:p>
        </p:txBody>
      </p:sp>
      <p:sp>
        <p:nvSpPr>
          <p:cNvPr id="9" name="Espace réservé du numéro de diapositive 4"/>
          <p:cNvSpPr>
            <a:spLocks noGrp="1"/>
          </p:cNvSpPr>
          <p:nvPr>
            <p:ph type="sldNum" sz="quarter" idx="12"/>
          </p:nvPr>
        </p:nvSpPr>
        <p:spPr>
          <a:xfrm>
            <a:off x="11144286" y="6356350"/>
            <a:ext cx="996052"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23</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a:xfrm>
            <a:off x="11049036" y="6356350"/>
            <a:ext cx="1142965"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24</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2224583" y="2524835"/>
            <a:ext cx="7560860" cy="15696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ar-MA" sz="9600" dirty="0" smtClean="0">
                <a:cs typeface="خط مسعد المغربي" pitchFamily="2" charset="-78"/>
              </a:rPr>
              <a:t>فقرة 4</a:t>
            </a:r>
            <a:endParaRPr lang="fr-FR" sz="9600" dirty="0">
              <a:cs typeface="خط مسعد المغربي" pitchFamily="2" charset="-78"/>
            </a:endParaRPr>
          </a:p>
        </p:txBody>
      </p:sp>
    </p:spTree>
    <p:extLst>
      <p:ext uri="{BB962C8B-B14F-4D97-AF65-F5344CB8AC3E}">
        <p14:creationId xmlns="" xmlns:p14="http://schemas.microsoft.com/office/powerpoint/2010/main" val="1517613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523968" y="2357431"/>
            <a:ext cx="9334565"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MA" sz="6000" b="1" dirty="0" smtClean="0">
                <a:solidFill>
                  <a:srgbClr val="0070C0"/>
                </a:solidFill>
                <a:effectLst>
                  <a:glow rad="228600">
                    <a:schemeClr val="accent1">
                      <a:satMod val="175000"/>
                      <a:alpha val="40000"/>
                    </a:schemeClr>
                  </a:glow>
                </a:effectLst>
              </a:rPr>
              <a:t>التقويم التشخيصي</a:t>
            </a:r>
          </a:p>
        </p:txBody>
      </p:sp>
      <p:sp>
        <p:nvSpPr>
          <p:cNvPr id="9" name="Espace réservé du numéro de diapositive 4"/>
          <p:cNvSpPr>
            <a:spLocks noGrp="1"/>
          </p:cNvSpPr>
          <p:nvPr>
            <p:ph type="sldNum" sz="quarter" idx="12"/>
          </p:nvPr>
        </p:nvSpPr>
        <p:spPr>
          <a:xfrm>
            <a:off x="11144286" y="6356350"/>
            <a:ext cx="996052"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25</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1144286" y="6356350"/>
            <a:ext cx="996052"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26</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4" name="ZoneTexte 3"/>
          <p:cNvSpPr txBox="1"/>
          <p:nvPr/>
        </p:nvSpPr>
        <p:spPr>
          <a:xfrm>
            <a:off x="2952728" y="1428736"/>
            <a:ext cx="581029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MA" sz="5400" b="1" dirty="0" smtClean="0">
                <a:solidFill>
                  <a:srgbClr val="002060"/>
                </a:solidFill>
              </a:rPr>
              <a:t>سؤال </a:t>
            </a:r>
            <a:r>
              <a:rPr lang="fr-FR" sz="5400" b="1" dirty="0" smtClean="0">
                <a:solidFill>
                  <a:srgbClr val="002060"/>
                </a:solidFill>
              </a:rPr>
              <a:t>5</a:t>
            </a:r>
            <a:endParaRPr lang="fr-FR" sz="5400" b="1" dirty="0">
              <a:solidFill>
                <a:srgbClr val="002060"/>
              </a:solidFill>
            </a:endParaRPr>
          </a:p>
        </p:txBody>
      </p:sp>
      <p:sp>
        <p:nvSpPr>
          <p:cNvPr id="5" name="ZoneTexte 4"/>
          <p:cNvSpPr txBox="1"/>
          <p:nvPr/>
        </p:nvSpPr>
        <p:spPr>
          <a:xfrm>
            <a:off x="666712" y="2714621"/>
            <a:ext cx="10858576" cy="258532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r" rtl="1"/>
            <a:r>
              <a:rPr lang="ar-MA" sz="5400" b="1" dirty="0" smtClean="0"/>
              <a:t>ما هو التقويم التشخيصي؟</a:t>
            </a:r>
          </a:p>
          <a:p>
            <a:pPr algn="r" rtl="1"/>
            <a:r>
              <a:rPr lang="ar-MA" sz="5400" b="1" dirty="0" smtClean="0"/>
              <a:t> ما الهدف منه؟</a:t>
            </a:r>
          </a:p>
          <a:p>
            <a:pPr algn="r" rtl="1"/>
            <a:r>
              <a:rPr lang="ar-MA" sz="5400" b="1" dirty="0" smtClean="0"/>
              <a:t> وكيف يبنى؟</a:t>
            </a:r>
            <a:endParaRPr lang="fr-FR" sz="5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a:xfrm>
            <a:off x="11049036" y="6356350"/>
            <a:ext cx="1142965"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27</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2224583" y="2524835"/>
            <a:ext cx="7560860" cy="15696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ar-MA" sz="9600" dirty="0" smtClean="0">
                <a:cs typeface="خط مسعد المغربي" pitchFamily="2" charset="-78"/>
              </a:rPr>
              <a:t>فقرة 5</a:t>
            </a:r>
            <a:endParaRPr lang="fr-FR" sz="9600" dirty="0">
              <a:cs typeface="خط مسعد المغربي" pitchFamily="2" charset="-78"/>
            </a:endParaRPr>
          </a:p>
        </p:txBody>
      </p:sp>
    </p:spTree>
    <p:extLst>
      <p:ext uri="{BB962C8B-B14F-4D97-AF65-F5344CB8AC3E}">
        <p14:creationId xmlns="" xmlns:p14="http://schemas.microsoft.com/office/powerpoint/2010/main" val="1517613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142965" y="2143116"/>
            <a:ext cx="10382323"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ar-MA" sz="7200" b="1" dirty="0" smtClean="0">
                <a:solidFill>
                  <a:srgbClr val="FFFF00"/>
                </a:solidFill>
                <a:effectLst>
                  <a:glow rad="228600">
                    <a:schemeClr val="accent3">
                      <a:satMod val="175000"/>
                      <a:alpha val="40000"/>
                    </a:schemeClr>
                  </a:glow>
                </a:effectLst>
              </a:rPr>
              <a:t>زيارة للأنشطة </a:t>
            </a:r>
            <a:r>
              <a:rPr lang="ar-MA" sz="7200" b="1" dirty="0" err="1" smtClean="0">
                <a:solidFill>
                  <a:srgbClr val="FFFF00"/>
                </a:solidFill>
                <a:effectLst>
                  <a:glow rad="228600">
                    <a:schemeClr val="accent3">
                      <a:satMod val="175000"/>
                      <a:alpha val="40000"/>
                    </a:schemeClr>
                  </a:glow>
                </a:effectLst>
              </a:rPr>
              <a:t>التقديمية</a:t>
            </a:r>
            <a:r>
              <a:rPr lang="ar-MA" sz="7200" b="1" dirty="0" smtClean="0">
                <a:solidFill>
                  <a:srgbClr val="FFFF00"/>
                </a:solidFill>
                <a:effectLst>
                  <a:glow rad="228600">
                    <a:schemeClr val="accent3">
                      <a:satMod val="175000"/>
                      <a:alpha val="40000"/>
                    </a:schemeClr>
                  </a:glow>
                </a:effectLst>
              </a:rPr>
              <a:t> </a:t>
            </a:r>
            <a:endParaRPr lang="fr-FR" sz="7200" b="1" dirty="0" smtClean="0">
              <a:solidFill>
                <a:srgbClr val="FFFF00"/>
              </a:solidFill>
              <a:effectLst>
                <a:glow rad="228600">
                  <a:schemeClr val="accent3">
                    <a:satMod val="175000"/>
                    <a:alpha val="40000"/>
                  </a:schemeClr>
                </a:glow>
              </a:effectLst>
            </a:endParaRPr>
          </a:p>
          <a:p>
            <a:pPr algn="ctr"/>
            <a:r>
              <a:rPr lang="ar-MA" sz="7200" b="1" dirty="0" smtClean="0">
                <a:solidFill>
                  <a:srgbClr val="FFFF00"/>
                </a:solidFill>
                <a:effectLst>
                  <a:glow rad="228600">
                    <a:schemeClr val="accent3">
                      <a:satMod val="175000"/>
                      <a:alpha val="40000"/>
                    </a:schemeClr>
                  </a:glow>
                </a:effectLst>
              </a:rPr>
              <a:t>من خلال أمثلة</a:t>
            </a:r>
            <a:endParaRPr lang="fr-FR" sz="7200" b="1" dirty="0">
              <a:solidFill>
                <a:srgbClr val="FFFF00"/>
              </a:solidFill>
              <a:effectLst>
                <a:glow rad="228600">
                  <a:schemeClr val="accent3">
                    <a:satMod val="175000"/>
                    <a:alpha val="40000"/>
                  </a:schemeClr>
                </a:glow>
              </a:effectLst>
            </a:endParaRPr>
          </a:p>
        </p:txBody>
      </p:sp>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28</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29</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1714469" y="285729"/>
            <a:ext cx="895356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3200" b="1" dirty="0" smtClean="0">
                <a:solidFill>
                  <a:srgbClr val="7030A0"/>
                </a:solidFill>
              </a:rPr>
              <a:t>Approche historique </a:t>
            </a:r>
            <a:r>
              <a:rPr lang="ar-MA" sz="3200" b="1" dirty="0" smtClean="0">
                <a:solidFill>
                  <a:srgbClr val="7030A0"/>
                </a:solidFill>
              </a:rPr>
              <a:t>1</a:t>
            </a:r>
            <a:endParaRPr lang="fr-FR" sz="3200" b="1" dirty="0">
              <a:solidFill>
                <a:srgbClr val="7030A0"/>
              </a:solidFill>
            </a:endParaRPr>
          </a:p>
        </p:txBody>
      </p:sp>
      <p:pic>
        <p:nvPicPr>
          <p:cNvPr id="91137" name="Picture 1"/>
          <p:cNvPicPr>
            <a:picLocks noChangeAspect="1" noChangeArrowheads="1"/>
          </p:cNvPicPr>
          <p:nvPr/>
        </p:nvPicPr>
        <p:blipFill>
          <a:blip r:embed="rId2"/>
          <a:srcRect/>
          <a:stretch>
            <a:fillRect/>
          </a:stretch>
        </p:blipFill>
        <p:spPr bwMode="auto">
          <a:xfrm>
            <a:off x="1142966" y="1142984"/>
            <a:ext cx="10324780"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a:xfrm>
            <a:off x="11049036" y="6356350"/>
            <a:ext cx="1142965"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3</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2224583" y="2524835"/>
            <a:ext cx="7560860" cy="132343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ar-MA" sz="8000" dirty="0" smtClean="0"/>
              <a:t>قصة “لـــحــــام”</a:t>
            </a:r>
            <a:endParaRPr lang="fr-FR" sz="8000" dirty="0"/>
          </a:p>
        </p:txBody>
      </p:sp>
    </p:spTree>
    <p:extLst>
      <p:ext uri="{BB962C8B-B14F-4D97-AF65-F5344CB8AC3E}">
        <p14:creationId xmlns="" xmlns:p14="http://schemas.microsoft.com/office/powerpoint/2010/main" val="1517613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30</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6" name="Image 5" descr="C:\Users\Fouzia\Desktop\Cap9.PNG"/>
          <p:cNvPicPr/>
          <p:nvPr/>
        </p:nvPicPr>
        <p:blipFill rotWithShape="1">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7971"/>
          <a:stretch/>
        </p:blipFill>
        <p:spPr bwMode="auto">
          <a:xfrm>
            <a:off x="1047714" y="1071546"/>
            <a:ext cx="10382323" cy="5143536"/>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7" name="ZoneTexte 6"/>
          <p:cNvSpPr txBox="1"/>
          <p:nvPr/>
        </p:nvSpPr>
        <p:spPr>
          <a:xfrm>
            <a:off x="1714469" y="285729"/>
            <a:ext cx="895356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3200" b="1" dirty="0" smtClean="0">
                <a:solidFill>
                  <a:srgbClr val="7030A0"/>
                </a:solidFill>
              </a:rPr>
              <a:t>Approche historique </a:t>
            </a:r>
            <a:r>
              <a:rPr lang="ar-MA" sz="3200" b="1" dirty="0" smtClean="0">
                <a:solidFill>
                  <a:srgbClr val="7030A0"/>
                </a:solidFill>
              </a:rPr>
              <a:t>2</a:t>
            </a:r>
            <a:endParaRPr lang="fr-FR" sz="3200" b="1" dirty="0">
              <a:solidFill>
                <a:srgbClr val="7030A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31</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4" name="Image 3" descr="C:\Users\Fouzia\Desktop\projet BT\Cap15.PN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428717" y="1285860"/>
            <a:ext cx="9429816" cy="4429156"/>
          </a:xfrm>
          <a:prstGeom prst="rect">
            <a:avLst/>
          </a:prstGeom>
          <a:noFill/>
          <a:ln>
            <a:noFill/>
          </a:ln>
        </p:spPr>
      </p:pic>
      <p:sp>
        <p:nvSpPr>
          <p:cNvPr id="6" name="ZoneTexte 5"/>
          <p:cNvSpPr txBox="1"/>
          <p:nvPr/>
        </p:nvSpPr>
        <p:spPr>
          <a:xfrm>
            <a:off x="1714469" y="285729"/>
            <a:ext cx="895356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3200" b="1" dirty="0" smtClean="0">
                <a:solidFill>
                  <a:srgbClr val="7030A0"/>
                </a:solidFill>
              </a:rPr>
              <a:t>Approche fonctionnelle (interne)</a:t>
            </a:r>
            <a:endParaRPr lang="fr-FR" sz="3200" b="1" dirty="0">
              <a:solidFill>
                <a:srgbClr val="7030A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32</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96258" name="Picture 2"/>
          <p:cNvPicPr>
            <a:picLocks noChangeAspect="1" noChangeArrowheads="1"/>
          </p:cNvPicPr>
          <p:nvPr/>
        </p:nvPicPr>
        <p:blipFill>
          <a:blip r:embed="rId2"/>
          <a:srcRect/>
          <a:stretch>
            <a:fillRect/>
          </a:stretch>
        </p:blipFill>
        <p:spPr bwMode="auto">
          <a:xfrm>
            <a:off x="571462" y="1071546"/>
            <a:ext cx="11009205" cy="5072098"/>
          </a:xfrm>
          <a:prstGeom prst="rect">
            <a:avLst/>
          </a:prstGeom>
          <a:noFill/>
          <a:ln w="9525">
            <a:noFill/>
            <a:miter lim="800000"/>
            <a:headEnd/>
            <a:tailEnd/>
          </a:ln>
          <a:effectLst/>
        </p:spPr>
      </p:pic>
      <p:sp>
        <p:nvSpPr>
          <p:cNvPr id="6" name="ZoneTexte 5"/>
          <p:cNvSpPr txBox="1"/>
          <p:nvPr/>
        </p:nvSpPr>
        <p:spPr>
          <a:xfrm>
            <a:off x="1714469" y="285729"/>
            <a:ext cx="895356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3200" b="1" dirty="0" smtClean="0">
                <a:solidFill>
                  <a:srgbClr val="7030A0"/>
                </a:solidFill>
              </a:rPr>
              <a:t>Approche fonctionnelle (externe)</a:t>
            </a:r>
            <a:endParaRPr lang="fr-FR" sz="3200" b="1" dirty="0">
              <a:solidFill>
                <a:srgbClr val="7030A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33</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1714469" y="285729"/>
            <a:ext cx="895356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fr-FR" sz="3200" b="1" dirty="0" smtClean="0">
                <a:solidFill>
                  <a:srgbClr val="7030A0"/>
                </a:solidFill>
              </a:rPr>
              <a:t>Exemple générique</a:t>
            </a:r>
            <a:endParaRPr lang="fr-FR" sz="3200" b="1" dirty="0">
              <a:solidFill>
                <a:srgbClr val="7030A0"/>
              </a:solidFill>
            </a:endParaRPr>
          </a:p>
        </p:txBody>
      </p:sp>
      <p:sp>
        <p:nvSpPr>
          <p:cNvPr id="4" name="ZoneTexte 3"/>
          <p:cNvSpPr txBox="1"/>
          <p:nvPr/>
        </p:nvSpPr>
        <p:spPr>
          <a:xfrm>
            <a:off x="1238216" y="1643050"/>
            <a:ext cx="10287072" cy="3416320"/>
          </a:xfrm>
          <a:prstGeom prst="rect">
            <a:avLst/>
          </a:prstGeom>
          <a:noFill/>
        </p:spPr>
        <p:txBody>
          <a:bodyPr wrap="square" rtlCol="0">
            <a:spAutoFit/>
          </a:bodyPr>
          <a:lstStyle/>
          <a:p>
            <a:pPr>
              <a:buFont typeface="Arial" charset="0"/>
              <a:buChar char="•"/>
            </a:pPr>
            <a:r>
              <a:rPr lang="fr-FR" sz="2400" dirty="0" smtClean="0"/>
              <a:t> Les opérations sur les nombres rationnels</a:t>
            </a:r>
          </a:p>
          <a:p>
            <a:pPr>
              <a:buFont typeface="Arial" charset="0"/>
              <a:buChar char="•"/>
            </a:pPr>
            <a:r>
              <a:rPr lang="fr-FR" sz="2400" dirty="0" smtClean="0"/>
              <a:t> Propriété caractéristique du barycentre</a:t>
            </a:r>
          </a:p>
          <a:p>
            <a:pPr>
              <a:buFont typeface="Arial" charset="0"/>
              <a:buChar char="•"/>
            </a:pPr>
            <a:r>
              <a:rPr lang="fr-FR" sz="2400" dirty="0" smtClean="0"/>
              <a:t> La forme canonique d’un trinôme de second degré</a:t>
            </a:r>
          </a:p>
          <a:p>
            <a:pPr>
              <a:buFont typeface="Arial" charset="0"/>
              <a:buChar char="•"/>
            </a:pPr>
            <a:r>
              <a:rPr lang="fr-FR" sz="2400" dirty="0" smtClean="0"/>
              <a:t> La somme d’une suite arithmétique ou géométrique</a:t>
            </a:r>
          </a:p>
          <a:p>
            <a:pPr>
              <a:buFont typeface="Arial" charset="0"/>
              <a:buChar char="•"/>
            </a:pPr>
            <a:r>
              <a:rPr lang="fr-FR" sz="2400" dirty="0" smtClean="0"/>
              <a:t> Les variations d’une fonction homographique</a:t>
            </a:r>
          </a:p>
          <a:p>
            <a:pPr>
              <a:buFont typeface="Arial" charset="0"/>
              <a:buChar char="•"/>
            </a:pPr>
            <a:r>
              <a:rPr lang="fr-FR" sz="2400" dirty="0" smtClean="0"/>
              <a:t> La pente d’une droite passant par deux points d’abscisses différentes (</a:t>
            </a:r>
            <a:r>
              <a:rPr lang="fr-FR" sz="2400" dirty="0" err="1" smtClean="0"/>
              <a:t>c-à-d</a:t>
            </a:r>
            <a:r>
              <a:rPr lang="fr-FR" sz="2400" dirty="0" smtClean="0"/>
              <a:t> non parallèle à l’axe des ordonnées)</a:t>
            </a:r>
          </a:p>
          <a:p>
            <a:pPr>
              <a:buFont typeface="Arial" charset="0"/>
              <a:buChar char="•"/>
            </a:pPr>
            <a:r>
              <a:rPr lang="fr-FR" sz="2400" dirty="0" smtClean="0"/>
              <a:t>  Les boules dans le cadre de calcul des probabilités</a:t>
            </a:r>
          </a:p>
          <a:p>
            <a:pPr>
              <a:buFont typeface="Arial" charset="0"/>
              <a:buChar char="•"/>
            </a:pPr>
            <a:r>
              <a:rPr lang="fr-FR" sz="2400" dirty="0" smtClean="0"/>
              <a:t> ……………………………..</a:t>
            </a:r>
            <a:endParaRPr lang="fr-FR"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34</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1714469" y="285729"/>
            <a:ext cx="895356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fr-FR" sz="3200" b="1" dirty="0" smtClean="0">
                <a:solidFill>
                  <a:srgbClr val="7030A0"/>
                </a:solidFill>
              </a:rPr>
              <a:t>Une classe d’activités</a:t>
            </a:r>
            <a:endParaRPr lang="fr-FR" sz="3200" b="1" dirty="0">
              <a:solidFill>
                <a:srgbClr val="7030A0"/>
              </a:solidFill>
            </a:endParaRPr>
          </a:p>
        </p:txBody>
      </p:sp>
      <p:sp>
        <p:nvSpPr>
          <p:cNvPr id="6" name="ZoneTexte 5"/>
          <p:cNvSpPr txBox="1"/>
          <p:nvPr/>
        </p:nvSpPr>
        <p:spPr>
          <a:xfrm>
            <a:off x="666712" y="1071546"/>
            <a:ext cx="11239579" cy="1938992"/>
          </a:xfrm>
          <a:prstGeom prst="rect">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fr-FR" sz="2400" i="1" dirty="0" smtClean="0">
                <a:solidFill>
                  <a:schemeClr val="bg1"/>
                </a:solidFill>
              </a:rPr>
              <a:t>Introduire les puissances d’un entier naturel</a:t>
            </a:r>
            <a:endParaRPr lang="fr-FR" sz="2400" dirty="0" smtClean="0">
              <a:solidFill>
                <a:schemeClr val="bg1"/>
              </a:solidFill>
            </a:endParaRPr>
          </a:p>
          <a:p>
            <a:r>
              <a:rPr lang="fr-FR" sz="2400" b="1" u="sng" dirty="0" smtClean="0">
                <a:solidFill>
                  <a:schemeClr val="bg1"/>
                </a:solidFill>
              </a:rPr>
              <a:t>Activité (économie d’écriture)</a:t>
            </a:r>
            <a:endParaRPr lang="fr-FR" sz="2400" dirty="0" smtClean="0">
              <a:solidFill>
                <a:schemeClr val="bg1"/>
              </a:solidFill>
            </a:endParaRPr>
          </a:p>
          <a:p>
            <a:r>
              <a:rPr lang="fr-FR" sz="2400" dirty="0" smtClean="0">
                <a:solidFill>
                  <a:schemeClr val="bg1"/>
                </a:solidFill>
              </a:rPr>
              <a:t>Dans un bus, il y a 7 enfants. Chaque enfant a 7 sacs. Dans chaque sac se trouvent 7 chats. Chaque chat a 7 bébés chats.</a:t>
            </a:r>
          </a:p>
          <a:p>
            <a:r>
              <a:rPr lang="fr-FR" sz="2400" dirty="0" smtClean="0">
                <a:solidFill>
                  <a:schemeClr val="bg1"/>
                </a:solidFill>
              </a:rPr>
              <a:t>Combien y a-t-il de chats dans le bus?</a:t>
            </a:r>
          </a:p>
        </p:txBody>
      </p:sp>
      <p:sp>
        <p:nvSpPr>
          <p:cNvPr id="7" name="ZoneTexte 6"/>
          <p:cNvSpPr txBox="1"/>
          <p:nvPr/>
        </p:nvSpPr>
        <p:spPr>
          <a:xfrm>
            <a:off x="666712" y="3214686"/>
            <a:ext cx="11239579" cy="193899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400" i="1" dirty="0" smtClean="0">
                <a:solidFill>
                  <a:srgbClr val="002060"/>
                </a:solidFill>
              </a:rPr>
              <a:t>Introduire l’écriture scientifique </a:t>
            </a:r>
            <a:endParaRPr lang="fr-FR" sz="2400" dirty="0" smtClean="0">
              <a:solidFill>
                <a:srgbClr val="002060"/>
              </a:solidFill>
            </a:endParaRPr>
          </a:p>
          <a:p>
            <a:r>
              <a:rPr lang="fr-FR" sz="2400" b="1" u="sng" dirty="0" smtClean="0">
                <a:solidFill>
                  <a:srgbClr val="002060"/>
                </a:solidFill>
              </a:rPr>
              <a:t>Activité (économie d’écriture)*</a:t>
            </a:r>
            <a:endParaRPr lang="fr-FR" sz="2400" dirty="0" smtClean="0">
              <a:solidFill>
                <a:srgbClr val="002060"/>
              </a:solidFill>
            </a:endParaRPr>
          </a:p>
          <a:p>
            <a:r>
              <a:rPr lang="fr-FR" sz="2400" dirty="0" smtClean="0">
                <a:solidFill>
                  <a:srgbClr val="002060"/>
                </a:solidFill>
              </a:rPr>
              <a:t>Caroline est invitée à fêter les 80 ans de sa grand-mère. Elle se demande combien de battements le cœur de sa grand-mère a effectué dans toute sa vie.</a:t>
            </a:r>
          </a:p>
          <a:p>
            <a:r>
              <a:rPr lang="fr-FR" sz="2400" dirty="0" smtClean="0">
                <a:solidFill>
                  <a:srgbClr val="002060"/>
                </a:solidFill>
              </a:rPr>
              <a:t>* Cette activité nécessite une recherche (à proposer à la maison)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35</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7" name="Image 6" descr="C:\Users\Fouzia\Desktop\Cap8.PNG"/>
          <p:cNvPicPr/>
          <p:nvPr/>
        </p:nvPicPr>
        <p:blipFill rotWithShape="1">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b="3704"/>
          <a:stretch/>
        </p:blipFill>
        <p:spPr bwMode="auto">
          <a:xfrm>
            <a:off x="476211" y="928670"/>
            <a:ext cx="10858576" cy="5143536"/>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4" name="ZoneTexte 3"/>
          <p:cNvSpPr txBox="1"/>
          <p:nvPr/>
        </p:nvSpPr>
        <p:spPr>
          <a:xfrm>
            <a:off x="380960" y="214290"/>
            <a:ext cx="1085857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3200" b="1" dirty="0" smtClean="0">
                <a:solidFill>
                  <a:srgbClr val="7030A0"/>
                </a:solidFill>
              </a:rPr>
              <a:t> Discussion 1 : nomination du concept visé</a:t>
            </a:r>
            <a:endParaRPr lang="fr-FR" sz="3200" b="1" dirty="0">
              <a:solidFill>
                <a:srgbClr val="7030A0"/>
              </a:solidFill>
            </a:endParaRPr>
          </a:p>
        </p:txBody>
      </p:sp>
      <p:sp>
        <p:nvSpPr>
          <p:cNvPr id="5" name="ZoneTexte 4"/>
          <p:cNvSpPr txBox="1"/>
          <p:nvPr/>
        </p:nvSpPr>
        <p:spPr>
          <a:xfrm>
            <a:off x="95208" y="5929330"/>
            <a:ext cx="7715304" cy="707886"/>
          </a:xfrm>
          <a:prstGeom prst="rect">
            <a:avLst/>
          </a:prstGeom>
          <a:solidFill>
            <a:srgbClr val="FF0000"/>
          </a:solidFill>
        </p:spPr>
        <p:txBody>
          <a:bodyPr wrap="square" rtlCol="0">
            <a:spAutoFit/>
          </a:bodyPr>
          <a:lstStyle/>
          <a:p>
            <a:r>
              <a:rPr lang="fr-FR" sz="4000" b="1" dirty="0" smtClean="0">
                <a:solidFill>
                  <a:schemeClr val="bg1"/>
                </a:solidFill>
              </a:rPr>
              <a:t>Attention à l’adaptation</a:t>
            </a:r>
            <a:endParaRPr lang="fr-FR" sz="4000" b="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36</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76804" name="Picture 4"/>
          <p:cNvPicPr>
            <a:picLocks noChangeAspect="1" noChangeArrowheads="1"/>
          </p:cNvPicPr>
          <p:nvPr/>
        </p:nvPicPr>
        <p:blipFill>
          <a:blip r:embed="rId2"/>
          <a:srcRect/>
          <a:stretch>
            <a:fillRect/>
          </a:stretch>
        </p:blipFill>
        <p:spPr bwMode="auto">
          <a:xfrm>
            <a:off x="1238217" y="1142985"/>
            <a:ext cx="9915281" cy="1614495"/>
          </a:xfrm>
          <a:prstGeom prst="rect">
            <a:avLst/>
          </a:prstGeom>
          <a:noFill/>
          <a:ln w="9525">
            <a:noFill/>
            <a:miter lim="800000"/>
            <a:headEnd/>
            <a:tailEnd/>
          </a:ln>
          <a:effectLst/>
        </p:spPr>
      </p:pic>
      <p:pic>
        <p:nvPicPr>
          <p:cNvPr id="76805" name="Picture 5"/>
          <p:cNvPicPr>
            <a:picLocks noChangeAspect="1" noChangeArrowheads="1"/>
          </p:cNvPicPr>
          <p:nvPr/>
        </p:nvPicPr>
        <p:blipFill>
          <a:blip r:embed="rId3"/>
          <a:srcRect/>
          <a:stretch>
            <a:fillRect/>
          </a:stretch>
        </p:blipFill>
        <p:spPr bwMode="auto">
          <a:xfrm>
            <a:off x="1333467" y="3214687"/>
            <a:ext cx="9906069" cy="3071834"/>
          </a:xfrm>
          <a:prstGeom prst="rect">
            <a:avLst/>
          </a:prstGeom>
          <a:noFill/>
          <a:ln w="9525">
            <a:noFill/>
            <a:miter lim="800000"/>
            <a:headEnd/>
            <a:tailEnd/>
          </a:ln>
          <a:effectLst/>
        </p:spPr>
      </p:pic>
      <p:sp>
        <p:nvSpPr>
          <p:cNvPr id="8" name="ZoneTexte 7"/>
          <p:cNvSpPr txBox="1"/>
          <p:nvPr/>
        </p:nvSpPr>
        <p:spPr>
          <a:xfrm>
            <a:off x="1714469" y="214290"/>
            <a:ext cx="895356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ar-MA" sz="3200" b="1" dirty="0" smtClean="0">
                <a:solidFill>
                  <a:srgbClr val="0070C0"/>
                </a:solidFill>
              </a:rPr>
              <a:t>مقترحين لتقديم مبرهنة </a:t>
            </a:r>
            <a:r>
              <a:rPr lang="ar-MA" sz="3200" b="1" dirty="0" err="1" smtClean="0">
                <a:solidFill>
                  <a:srgbClr val="0070C0"/>
                </a:solidFill>
              </a:rPr>
              <a:t>فيتاغورس</a:t>
            </a:r>
            <a:r>
              <a:rPr lang="ar-MA" sz="3200" b="1" smtClean="0">
                <a:solidFill>
                  <a:srgbClr val="0070C0"/>
                </a:solidFill>
              </a:rPr>
              <a:t> العكسية</a:t>
            </a:r>
            <a:endParaRPr lang="fr-FR" sz="3200" b="1" dirty="0">
              <a:solidFill>
                <a:srgbClr val="0070C0"/>
              </a:solidFill>
            </a:endParaRPr>
          </a:p>
        </p:txBody>
      </p:sp>
      <p:sp>
        <p:nvSpPr>
          <p:cNvPr id="10" name="ZoneTexte 9"/>
          <p:cNvSpPr txBox="1"/>
          <p:nvPr/>
        </p:nvSpPr>
        <p:spPr>
          <a:xfrm>
            <a:off x="8858270" y="857233"/>
            <a:ext cx="2476517"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MA" sz="3600" b="1" dirty="0" smtClean="0">
                <a:solidFill>
                  <a:srgbClr val="FF0000"/>
                </a:solidFill>
              </a:rPr>
              <a:t>مقترح 1</a:t>
            </a:r>
            <a:endParaRPr lang="fr-FR" sz="3600" b="1" dirty="0">
              <a:solidFill>
                <a:srgbClr val="FF0000"/>
              </a:solidFill>
            </a:endParaRPr>
          </a:p>
        </p:txBody>
      </p:sp>
      <p:sp>
        <p:nvSpPr>
          <p:cNvPr id="11" name="ZoneTexte 10"/>
          <p:cNvSpPr txBox="1"/>
          <p:nvPr/>
        </p:nvSpPr>
        <p:spPr>
          <a:xfrm>
            <a:off x="8667768" y="2854108"/>
            <a:ext cx="2476517"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MA" sz="3600" b="1" dirty="0" smtClean="0">
                <a:solidFill>
                  <a:srgbClr val="FF0000"/>
                </a:solidFill>
              </a:rPr>
              <a:t>مقترح 2</a:t>
            </a:r>
            <a:endParaRPr lang="fr-FR" sz="3600"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p:cNvPicPr>
            <a:picLocks noChangeAspect="1" noChangeArrowheads="1"/>
          </p:cNvPicPr>
          <p:nvPr/>
        </p:nvPicPr>
        <p:blipFill>
          <a:blip r:embed="rId2"/>
          <a:srcRect/>
          <a:stretch>
            <a:fillRect/>
          </a:stretch>
        </p:blipFill>
        <p:spPr bwMode="auto">
          <a:xfrm>
            <a:off x="200549" y="928670"/>
            <a:ext cx="11991451" cy="4357718"/>
          </a:xfrm>
          <a:prstGeom prst="rect">
            <a:avLst/>
          </a:prstGeom>
          <a:noFill/>
          <a:ln w="9525">
            <a:noFill/>
            <a:miter lim="800000"/>
            <a:headEnd/>
            <a:tailEnd/>
          </a:ln>
          <a:effectLst/>
        </p:spPr>
      </p:pic>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37</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90114" name="Picture 2" descr="http://mathematiques3.free.fr/2troisieme/thales/imthales/thal022.png"/>
          <p:cNvPicPr>
            <a:picLocks noChangeAspect="1" noChangeArrowheads="1"/>
          </p:cNvPicPr>
          <p:nvPr/>
        </p:nvPicPr>
        <p:blipFill>
          <a:blip r:embed="rId3"/>
          <a:srcRect/>
          <a:stretch>
            <a:fillRect/>
          </a:stretch>
        </p:blipFill>
        <p:spPr bwMode="auto">
          <a:xfrm>
            <a:off x="6477003" y="2500306"/>
            <a:ext cx="4771676" cy="2366904"/>
          </a:xfrm>
          <a:prstGeom prst="rect">
            <a:avLst/>
          </a:prstGeom>
          <a:noFill/>
        </p:spPr>
      </p:pic>
      <p:sp>
        <p:nvSpPr>
          <p:cNvPr id="7" name="ZoneTexte 6"/>
          <p:cNvSpPr txBox="1"/>
          <p:nvPr/>
        </p:nvSpPr>
        <p:spPr>
          <a:xfrm>
            <a:off x="1714469" y="214290"/>
            <a:ext cx="895356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fr-FR" sz="3200" b="1" dirty="0" smtClean="0">
                <a:solidFill>
                  <a:srgbClr val="0070C0"/>
                </a:solidFill>
              </a:rPr>
              <a:t>Discussion 2</a:t>
            </a:r>
            <a:endParaRPr lang="fr-FR" sz="3200" b="1" dirty="0">
              <a:solidFill>
                <a:srgbClr val="0070C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p:cNvPicPr>
            <a:picLocks noChangeAspect="1" noChangeArrowheads="1"/>
          </p:cNvPicPr>
          <p:nvPr/>
        </p:nvPicPr>
        <p:blipFill>
          <a:blip r:embed="rId2"/>
          <a:srcRect/>
          <a:stretch>
            <a:fillRect/>
          </a:stretch>
        </p:blipFill>
        <p:spPr bwMode="auto">
          <a:xfrm>
            <a:off x="0" y="1285860"/>
            <a:ext cx="8752971" cy="3180848"/>
          </a:xfrm>
          <a:prstGeom prst="rect">
            <a:avLst/>
          </a:prstGeom>
          <a:noFill/>
          <a:ln w="9525">
            <a:noFill/>
            <a:miter lim="800000"/>
            <a:headEnd/>
            <a:tailEnd/>
          </a:ln>
          <a:effectLst/>
        </p:spPr>
      </p:pic>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38</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90114" name="Picture 2" descr="http://mathematiques3.free.fr/2troisieme/thales/imthales/thal022.png"/>
          <p:cNvPicPr>
            <a:picLocks noChangeAspect="1" noChangeArrowheads="1"/>
          </p:cNvPicPr>
          <p:nvPr/>
        </p:nvPicPr>
        <p:blipFill>
          <a:blip r:embed="rId3"/>
          <a:srcRect/>
          <a:stretch>
            <a:fillRect/>
          </a:stretch>
        </p:blipFill>
        <p:spPr bwMode="auto">
          <a:xfrm>
            <a:off x="2762227" y="2143117"/>
            <a:ext cx="3914420" cy="1941677"/>
          </a:xfrm>
          <a:prstGeom prst="rect">
            <a:avLst/>
          </a:prstGeom>
          <a:noFill/>
        </p:spPr>
      </p:pic>
      <p:sp>
        <p:nvSpPr>
          <p:cNvPr id="7" name="ZoneTexte 6"/>
          <p:cNvSpPr txBox="1"/>
          <p:nvPr/>
        </p:nvSpPr>
        <p:spPr>
          <a:xfrm>
            <a:off x="1714469" y="214290"/>
            <a:ext cx="895356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fr-FR" sz="3200" b="1" dirty="0" smtClean="0">
                <a:solidFill>
                  <a:srgbClr val="0070C0"/>
                </a:solidFill>
              </a:rPr>
              <a:t>Discussion 2</a:t>
            </a:r>
            <a:endParaRPr lang="fr-FR" sz="3200" b="1" dirty="0">
              <a:solidFill>
                <a:srgbClr val="0070C0"/>
              </a:solidFill>
            </a:endParaRPr>
          </a:p>
        </p:txBody>
      </p:sp>
      <p:pic>
        <p:nvPicPr>
          <p:cNvPr id="8" name="Picture 5"/>
          <p:cNvPicPr>
            <a:picLocks noChangeAspect="1" noChangeArrowheads="1"/>
          </p:cNvPicPr>
          <p:nvPr/>
        </p:nvPicPr>
        <p:blipFill>
          <a:blip r:embed="rId4"/>
          <a:srcRect/>
          <a:stretch>
            <a:fillRect/>
          </a:stretch>
        </p:blipFill>
        <p:spPr bwMode="auto">
          <a:xfrm rot="1319809">
            <a:off x="5847111" y="2638211"/>
            <a:ext cx="6071912" cy="1978271"/>
          </a:xfrm>
          <a:prstGeom prst="rect">
            <a:avLst/>
          </a:prstGeom>
          <a:noFill/>
          <a:ln w="9525">
            <a:noFill/>
            <a:miter lim="800000"/>
            <a:headEnd/>
            <a:tailEnd/>
          </a:ln>
          <a:effectLst/>
        </p:spPr>
      </p:pic>
      <p:sp>
        <p:nvSpPr>
          <p:cNvPr id="10" name="ZoneTexte 9"/>
          <p:cNvSpPr txBox="1"/>
          <p:nvPr/>
        </p:nvSpPr>
        <p:spPr>
          <a:xfrm>
            <a:off x="95208" y="5014754"/>
            <a:ext cx="9906069" cy="120032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fr-FR" sz="3600" b="1" dirty="0" smtClean="0">
                <a:solidFill>
                  <a:schemeClr val="bg1"/>
                </a:solidFill>
              </a:rPr>
              <a:t>Quel est le commun entre les deux activités proposées?</a:t>
            </a:r>
            <a:endParaRPr lang="fr-FR" sz="3600" b="1" dirty="0">
              <a:solidFill>
                <a:schemeClr val="bg1"/>
              </a:solidFill>
            </a:endParaRPr>
          </a:p>
        </p:txBody>
      </p:sp>
      <p:sp>
        <p:nvSpPr>
          <p:cNvPr id="11" name="Ellipse 10"/>
          <p:cNvSpPr/>
          <p:nvPr/>
        </p:nvSpPr>
        <p:spPr>
          <a:xfrm>
            <a:off x="4095736" y="1643050"/>
            <a:ext cx="1428760" cy="1000132"/>
          </a:xfrm>
          <a:prstGeom prst="ellipse">
            <a:avLst/>
          </a:prstGeom>
          <a:solidFill>
            <a:schemeClr val="accent5">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fr-FR" sz="4400" b="1" dirty="0" smtClean="0">
                <a:solidFill>
                  <a:srgbClr val="FF0000"/>
                </a:solidFill>
              </a:rPr>
              <a:t>1</a:t>
            </a:r>
            <a:endParaRPr lang="fr-FR" sz="4400" b="1" dirty="0">
              <a:solidFill>
                <a:srgbClr val="FF0000"/>
              </a:solidFill>
            </a:endParaRPr>
          </a:p>
        </p:txBody>
      </p:sp>
      <p:sp>
        <p:nvSpPr>
          <p:cNvPr id="12" name="Ellipse 11"/>
          <p:cNvSpPr/>
          <p:nvPr/>
        </p:nvSpPr>
        <p:spPr>
          <a:xfrm>
            <a:off x="10096528" y="2357430"/>
            <a:ext cx="1428760" cy="1000132"/>
          </a:xfrm>
          <a:prstGeom prst="ellipse">
            <a:avLst/>
          </a:prstGeom>
          <a:solidFill>
            <a:schemeClr val="accent5">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fr-FR" sz="4400" b="1" dirty="0" smtClean="0">
                <a:solidFill>
                  <a:srgbClr val="FF0000"/>
                </a:solidFill>
              </a:rPr>
              <a:t>2</a:t>
            </a:r>
            <a:endParaRPr lang="fr-FR" sz="4400"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p:cNvPicPr>
            <a:picLocks noChangeAspect="1" noChangeArrowheads="1"/>
          </p:cNvPicPr>
          <p:nvPr/>
        </p:nvPicPr>
        <p:blipFill>
          <a:blip r:embed="rId2"/>
          <a:srcRect/>
          <a:stretch>
            <a:fillRect/>
          </a:stretch>
        </p:blipFill>
        <p:spPr bwMode="auto">
          <a:xfrm>
            <a:off x="0" y="1643050"/>
            <a:ext cx="8752971" cy="3180848"/>
          </a:xfrm>
          <a:prstGeom prst="rect">
            <a:avLst/>
          </a:prstGeom>
          <a:noFill/>
          <a:ln w="9525">
            <a:noFill/>
            <a:miter lim="800000"/>
            <a:headEnd/>
            <a:tailEnd/>
          </a:ln>
          <a:effectLst/>
        </p:spPr>
      </p:pic>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39</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90114" name="Picture 2" descr="http://mathematiques3.free.fr/2troisieme/thales/imthales/thal022.png"/>
          <p:cNvPicPr>
            <a:picLocks noChangeAspect="1" noChangeArrowheads="1"/>
          </p:cNvPicPr>
          <p:nvPr/>
        </p:nvPicPr>
        <p:blipFill>
          <a:blip r:embed="rId3"/>
          <a:srcRect/>
          <a:stretch>
            <a:fillRect/>
          </a:stretch>
        </p:blipFill>
        <p:spPr bwMode="auto">
          <a:xfrm>
            <a:off x="2571726" y="2500307"/>
            <a:ext cx="3914420" cy="1941677"/>
          </a:xfrm>
          <a:prstGeom prst="rect">
            <a:avLst/>
          </a:prstGeom>
          <a:noFill/>
        </p:spPr>
      </p:pic>
      <p:sp>
        <p:nvSpPr>
          <p:cNvPr id="5" name="ZoneTexte 4"/>
          <p:cNvSpPr txBox="1"/>
          <p:nvPr/>
        </p:nvSpPr>
        <p:spPr>
          <a:xfrm>
            <a:off x="571461" y="5357827"/>
            <a:ext cx="1114432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400" dirty="0" smtClean="0"/>
              <a:t>La méthode de démonstration utilisée ci-dessus pour établir la réciproque est parfois appelée </a:t>
            </a:r>
            <a:r>
              <a:rPr lang="fr-FR" sz="2400" b="1" i="1" u="sng" dirty="0" smtClean="0">
                <a:solidFill>
                  <a:srgbClr val="FF0000"/>
                </a:solidFill>
              </a:rPr>
              <a:t>méthode par coïncidence</a:t>
            </a:r>
            <a:endParaRPr lang="fr-FR" sz="2400" b="1" u="sng" dirty="0">
              <a:solidFill>
                <a:srgbClr val="FF0000"/>
              </a:solidFill>
            </a:endParaRPr>
          </a:p>
        </p:txBody>
      </p:sp>
      <p:sp>
        <p:nvSpPr>
          <p:cNvPr id="7" name="ZoneTexte 6"/>
          <p:cNvSpPr txBox="1"/>
          <p:nvPr/>
        </p:nvSpPr>
        <p:spPr>
          <a:xfrm>
            <a:off x="1714469" y="214290"/>
            <a:ext cx="895356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fr-FR" sz="3200" b="1" dirty="0" smtClean="0">
                <a:solidFill>
                  <a:srgbClr val="0070C0"/>
                </a:solidFill>
              </a:rPr>
              <a:t>Discussion 2</a:t>
            </a:r>
            <a:endParaRPr lang="fr-FR" sz="3200" b="1" dirty="0">
              <a:solidFill>
                <a:srgbClr val="0070C0"/>
              </a:solidFill>
            </a:endParaRPr>
          </a:p>
        </p:txBody>
      </p:sp>
      <p:pic>
        <p:nvPicPr>
          <p:cNvPr id="8" name="Picture 5"/>
          <p:cNvPicPr>
            <a:picLocks noChangeAspect="1" noChangeArrowheads="1"/>
          </p:cNvPicPr>
          <p:nvPr/>
        </p:nvPicPr>
        <p:blipFill>
          <a:blip r:embed="rId4"/>
          <a:srcRect/>
          <a:stretch>
            <a:fillRect/>
          </a:stretch>
        </p:blipFill>
        <p:spPr bwMode="auto">
          <a:xfrm rot="1319809">
            <a:off x="6186526" y="2667878"/>
            <a:ext cx="5747100" cy="18724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a:xfrm>
            <a:off x="11049036" y="6356350"/>
            <a:ext cx="1142965"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4</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2292823" y="2006220"/>
            <a:ext cx="756086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5400" dirty="0" smtClean="0"/>
              <a:t>ALPES </a:t>
            </a:r>
            <a:endParaRPr lang="fr-FR" sz="5400" dirty="0"/>
          </a:p>
        </p:txBody>
      </p:sp>
    </p:spTree>
    <p:extLst>
      <p:ext uri="{BB962C8B-B14F-4D97-AF65-F5344CB8AC3E}">
        <p14:creationId xmlns="" xmlns:p14="http://schemas.microsoft.com/office/powerpoint/2010/main" val="1517613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40</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6" name="Image 5" descr="C:\Users\Fouzia\Desktop\rac2.PNG"/>
          <p:cNvPicPr/>
          <p:nvPr/>
        </p:nvPicPr>
        <p:blipFill rotWithShape="1">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13000"/>
          <a:stretch/>
        </p:blipFill>
        <p:spPr bwMode="auto">
          <a:xfrm>
            <a:off x="1619219" y="1071546"/>
            <a:ext cx="9144064" cy="35719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4" name="ZoneTexte 3"/>
          <p:cNvSpPr txBox="1"/>
          <p:nvPr/>
        </p:nvSpPr>
        <p:spPr>
          <a:xfrm>
            <a:off x="1714469" y="285729"/>
            <a:ext cx="895356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3200" b="1" dirty="0" smtClean="0">
                <a:solidFill>
                  <a:srgbClr val="7030A0"/>
                </a:solidFill>
              </a:rPr>
              <a:t> Discussion 3 : Conjecturer</a:t>
            </a:r>
            <a:endParaRPr lang="fr-FR" sz="3200" b="1" dirty="0">
              <a:solidFill>
                <a:srgbClr val="7030A0"/>
              </a:solidFill>
            </a:endParaRPr>
          </a:p>
        </p:txBody>
      </p:sp>
      <p:sp>
        <p:nvSpPr>
          <p:cNvPr id="5" name="ZoneTexte 4"/>
          <p:cNvSpPr txBox="1"/>
          <p:nvPr/>
        </p:nvSpPr>
        <p:spPr>
          <a:xfrm>
            <a:off x="1047715" y="4786323"/>
            <a:ext cx="10572824" cy="830997"/>
          </a:xfrm>
          <a:prstGeom prst="rect">
            <a:avLst/>
          </a:prstGeom>
          <a:noFill/>
        </p:spPr>
        <p:txBody>
          <a:bodyPr wrap="square" rtlCol="0">
            <a:spAutoFit/>
          </a:bodyPr>
          <a:lstStyle/>
          <a:p>
            <a:pPr marL="342900" indent="-342900">
              <a:buAutoNum type="alphaLcParenR"/>
            </a:pPr>
            <a:r>
              <a:rPr lang="fr-FR" sz="2400" dirty="0" smtClean="0"/>
              <a:t>Conjecture sans validation mathématique</a:t>
            </a:r>
          </a:p>
          <a:p>
            <a:pPr marL="342900" indent="-342900">
              <a:buAutoNum type="alphaLcParenR"/>
            </a:pPr>
            <a:r>
              <a:rPr lang="fr-FR" sz="2400" dirty="0" smtClean="0"/>
              <a:t>Conjecture et réfutation</a:t>
            </a:r>
            <a:endParaRPr lang="fr-FR"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41</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4" name="ZoneTexte 3"/>
          <p:cNvSpPr txBox="1"/>
          <p:nvPr/>
        </p:nvSpPr>
        <p:spPr>
          <a:xfrm>
            <a:off x="1714469" y="428605"/>
            <a:ext cx="8953563"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3200" b="1" dirty="0" smtClean="0">
                <a:solidFill>
                  <a:srgbClr val="0070C0"/>
                </a:solidFill>
              </a:rPr>
              <a:t>Proposition d’un modèle</a:t>
            </a:r>
            <a:endParaRPr lang="fr-FR" sz="3200" b="1" dirty="0">
              <a:solidFill>
                <a:srgbClr val="0070C0"/>
              </a:solidFill>
            </a:endParaRPr>
          </a:p>
        </p:txBody>
      </p:sp>
      <p:sp>
        <p:nvSpPr>
          <p:cNvPr id="5" name="ZoneTexte 4"/>
          <p:cNvSpPr txBox="1"/>
          <p:nvPr/>
        </p:nvSpPr>
        <p:spPr>
          <a:xfrm>
            <a:off x="0" y="1785926"/>
            <a:ext cx="12477837" cy="3539430"/>
          </a:xfrm>
          <a:prstGeom prst="rect">
            <a:avLst/>
          </a:prstGeom>
          <a:noFill/>
        </p:spPr>
        <p:txBody>
          <a:bodyPr wrap="square" rtlCol="0">
            <a:spAutoFit/>
          </a:bodyPr>
          <a:lstStyle/>
          <a:p>
            <a:pPr marL="342900" indent="-342900">
              <a:buAutoNum type="alphaLcParenR"/>
            </a:pPr>
            <a:r>
              <a:rPr lang="fr-FR" sz="3200" dirty="0" smtClean="0"/>
              <a:t> </a:t>
            </a:r>
            <a:r>
              <a:rPr lang="fr-FR" sz="3200" b="1" i="1" dirty="0" smtClean="0">
                <a:solidFill>
                  <a:srgbClr val="FF0000"/>
                </a:solidFill>
              </a:rPr>
              <a:t>Conjecturer</a:t>
            </a:r>
            <a:r>
              <a:rPr lang="fr-FR" sz="3200" dirty="0" smtClean="0"/>
              <a:t> le(s) résultat(s) en s’appuyant sur l’observation et aussi sur les erreurs fréquentes </a:t>
            </a:r>
            <a:br>
              <a:rPr lang="fr-FR" sz="3200" dirty="0" smtClean="0"/>
            </a:br>
            <a:r>
              <a:rPr lang="fr-FR" sz="3200" dirty="0" smtClean="0"/>
              <a:t>(</a:t>
            </a:r>
            <a:r>
              <a:rPr lang="fr-FR" sz="3200" i="1" dirty="0" smtClean="0"/>
              <a:t>Que peut-on déduire? </a:t>
            </a:r>
            <a:br>
              <a:rPr lang="fr-FR" sz="3200" i="1" dirty="0" smtClean="0"/>
            </a:br>
            <a:r>
              <a:rPr lang="fr-FR" sz="3200" i="1" dirty="0" err="1" smtClean="0"/>
              <a:t>Ilyas</a:t>
            </a:r>
            <a:r>
              <a:rPr lang="fr-FR" sz="3200" i="1" dirty="0" smtClean="0"/>
              <a:t> affirme que :………</a:t>
            </a:r>
            <a:br>
              <a:rPr lang="fr-FR" sz="3200" i="1" dirty="0" smtClean="0"/>
            </a:br>
            <a:r>
              <a:rPr lang="fr-FR" sz="3200" i="1" dirty="0" smtClean="0"/>
              <a:t>Es-tu d’accord? Justifier.</a:t>
            </a:r>
            <a:r>
              <a:rPr lang="fr-FR" sz="3200" dirty="0" smtClean="0"/>
              <a:t>)</a:t>
            </a:r>
          </a:p>
          <a:p>
            <a:pPr marL="342900" indent="-342900">
              <a:buAutoNum type="alphaLcParenR"/>
            </a:pPr>
            <a:r>
              <a:rPr lang="fr-FR" sz="3200" dirty="0" smtClean="0"/>
              <a:t> </a:t>
            </a:r>
            <a:r>
              <a:rPr lang="fr-FR" sz="3200" b="1" i="1" dirty="0" smtClean="0">
                <a:solidFill>
                  <a:srgbClr val="0070C0"/>
                </a:solidFill>
              </a:rPr>
              <a:t>Démontrer</a:t>
            </a:r>
            <a:r>
              <a:rPr lang="fr-FR" sz="3200" dirty="0" smtClean="0"/>
              <a:t> mathématiquement le(s) résultat(s).</a:t>
            </a:r>
          </a:p>
          <a:p>
            <a:pPr marL="342900" indent="-342900">
              <a:buAutoNum type="alphaLcParenR"/>
            </a:pPr>
            <a:r>
              <a:rPr lang="fr-FR" sz="3200" dirty="0" smtClean="0"/>
              <a:t>Facultatif: </a:t>
            </a:r>
            <a:r>
              <a:rPr lang="fr-FR" sz="3200" b="1" i="1" dirty="0" smtClean="0">
                <a:solidFill>
                  <a:srgbClr val="00B050"/>
                </a:solidFill>
              </a:rPr>
              <a:t>Appliquer</a:t>
            </a:r>
            <a:r>
              <a:rPr lang="fr-FR" sz="3200" dirty="0" smtClean="0"/>
              <a:t> le(s) résultat(s) obtenu(s).</a:t>
            </a:r>
            <a:endParaRPr lang="fr-FR"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42</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98306" name="Picture 2"/>
          <p:cNvPicPr>
            <a:picLocks noChangeAspect="1" noChangeArrowheads="1"/>
          </p:cNvPicPr>
          <p:nvPr/>
        </p:nvPicPr>
        <p:blipFill>
          <a:blip r:embed="rId2"/>
          <a:srcRect/>
          <a:stretch>
            <a:fillRect/>
          </a:stretch>
        </p:blipFill>
        <p:spPr bwMode="auto">
          <a:xfrm>
            <a:off x="380960" y="1357298"/>
            <a:ext cx="11150600" cy="4838700"/>
          </a:xfrm>
          <a:prstGeom prst="rect">
            <a:avLst/>
          </a:prstGeom>
          <a:noFill/>
          <a:ln w="9525">
            <a:noFill/>
            <a:miter lim="800000"/>
            <a:headEnd/>
            <a:tailEnd/>
          </a:ln>
          <a:effectLst/>
        </p:spPr>
      </p:pic>
      <p:sp>
        <p:nvSpPr>
          <p:cNvPr id="4" name="ZoneTexte 3"/>
          <p:cNvSpPr txBox="1"/>
          <p:nvPr/>
        </p:nvSpPr>
        <p:spPr>
          <a:xfrm>
            <a:off x="1714469" y="214290"/>
            <a:ext cx="8953563"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3200" b="1" dirty="0" smtClean="0">
                <a:solidFill>
                  <a:srgbClr val="0070C0"/>
                </a:solidFill>
              </a:rPr>
              <a:t>Exemple de la démarche précédente</a:t>
            </a:r>
            <a:endParaRPr lang="fr-FR" sz="3200" b="1" dirty="0">
              <a:solidFill>
                <a:srgbClr val="0070C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43</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75778" name="Picture 2"/>
          <p:cNvPicPr>
            <a:picLocks noChangeAspect="1" noChangeArrowheads="1"/>
          </p:cNvPicPr>
          <p:nvPr/>
        </p:nvPicPr>
        <p:blipFill>
          <a:blip r:embed="rId2"/>
          <a:srcRect/>
          <a:stretch>
            <a:fillRect/>
          </a:stretch>
        </p:blipFill>
        <p:spPr bwMode="auto">
          <a:xfrm>
            <a:off x="717789" y="1071547"/>
            <a:ext cx="11283753" cy="4594803"/>
          </a:xfrm>
          <a:prstGeom prst="rect">
            <a:avLst/>
          </a:prstGeom>
          <a:noFill/>
          <a:ln w="9525">
            <a:noFill/>
            <a:miter lim="800000"/>
            <a:headEnd/>
            <a:tailEnd/>
          </a:ln>
          <a:effectLst/>
        </p:spPr>
      </p:pic>
      <p:sp>
        <p:nvSpPr>
          <p:cNvPr id="4" name="ZoneTexte 3"/>
          <p:cNvSpPr txBox="1"/>
          <p:nvPr/>
        </p:nvSpPr>
        <p:spPr>
          <a:xfrm>
            <a:off x="1714469" y="285729"/>
            <a:ext cx="895356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MA" sz="3200" b="1" dirty="0" smtClean="0">
                <a:solidFill>
                  <a:srgbClr val="7030A0"/>
                </a:solidFill>
              </a:rPr>
              <a:t>الانتقال من النمط </a:t>
            </a:r>
            <a:r>
              <a:rPr lang="ar-MA" sz="3200" b="1" dirty="0" err="1" smtClean="0">
                <a:solidFill>
                  <a:srgbClr val="7030A0"/>
                </a:solidFill>
              </a:rPr>
              <a:t>الحساباتي</a:t>
            </a:r>
            <a:r>
              <a:rPr lang="ar-MA" sz="3200" b="1" dirty="0" smtClean="0">
                <a:solidFill>
                  <a:srgbClr val="7030A0"/>
                </a:solidFill>
              </a:rPr>
              <a:t> للنمط الحرفي</a:t>
            </a:r>
            <a:endParaRPr lang="fr-FR" sz="3200" b="1" dirty="0">
              <a:solidFill>
                <a:srgbClr val="7030A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047714" y="1500174"/>
            <a:ext cx="10382323" cy="3416320"/>
          </a:xfrm>
          <a:prstGeom prst="rect">
            <a:avLst/>
          </a:prstGeom>
          <a:solidFill>
            <a:schemeClr val="accent5">
              <a:lumMod val="60000"/>
              <a:lumOff val="4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ar-MA" sz="7200" b="1" dirty="0" smtClean="0">
                <a:solidFill>
                  <a:srgbClr val="002060"/>
                </a:solidFill>
                <a:effectLst>
                  <a:glow rad="228600">
                    <a:schemeClr val="accent3">
                      <a:satMod val="175000"/>
                      <a:alpha val="40000"/>
                    </a:schemeClr>
                  </a:glow>
                </a:effectLst>
              </a:rPr>
              <a:t>مقترح تدبيري للأنشطة أو التمارين المنزلية </a:t>
            </a:r>
          </a:p>
          <a:p>
            <a:pPr algn="ctr"/>
            <a:r>
              <a:rPr lang="ar-MA" sz="7200" b="1" dirty="0" smtClean="0">
                <a:solidFill>
                  <a:srgbClr val="002060"/>
                </a:solidFill>
                <a:effectLst>
                  <a:glow rad="228600">
                    <a:schemeClr val="accent3">
                      <a:satMod val="175000"/>
                      <a:alpha val="40000"/>
                    </a:schemeClr>
                  </a:glow>
                </a:effectLst>
              </a:rPr>
              <a:t>(الفكرة للمناقشة)</a:t>
            </a:r>
            <a:endParaRPr lang="fr-FR" sz="7200" b="1" dirty="0">
              <a:solidFill>
                <a:srgbClr val="002060"/>
              </a:solidFill>
              <a:effectLst>
                <a:glow rad="228600">
                  <a:schemeClr val="accent3">
                    <a:satMod val="175000"/>
                    <a:alpha val="40000"/>
                  </a:schemeClr>
                </a:glow>
              </a:effectLst>
            </a:endParaRPr>
          </a:p>
        </p:txBody>
      </p:sp>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44</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45</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5810248" y="772524"/>
            <a:ext cx="5048285"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MA" sz="3200" b="1" dirty="0" smtClean="0"/>
              <a:t>إنجازي المنزلي</a:t>
            </a:r>
            <a:endParaRPr lang="fr-FR" sz="3200" b="1" dirty="0"/>
          </a:p>
        </p:txBody>
      </p:sp>
      <p:sp>
        <p:nvSpPr>
          <p:cNvPr id="6" name="ZoneTexte 5"/>
          <p:cNvSpPr txBox="1"/>
          <p:nvPr/>
        </p:nvSpPr>
        <p:spPr>
          <a:xfrm>
            <a:off x="666712" y="571481"/>
            <a:ext cx="5048285"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2800" b="1" dirty="0" smtClean="0"/>
              <a:t>تصحيحه أو تعديله أو </a:t>
            </a:r>
            <a:r>
              <a:rPr lang="ar-MA" sz="2800" b="1" dirty="0" err="1" smtClean="0"/>
              <a:t>إغناؤه</a:t>
            </a:r>
            <a:r>
              <a:rPr lang="ar-MA" sz="2800" b="1" dirty="0" smtClean="0"/>
              <a:t> (داخل الفصل)</a:t>
            </a:r>
            <a:endParaRPr lang="fr-FR" sz="2800" b="1" dirty="0"/>
          </a:p>
        </p:txBody>
      </p:sp>
      <p:sp>
        <p:nvSpPr>
          <p:cNvPr id="7" name="Rectangle 6"/>
          <p:cNvSpPr/>
          <p:nvPr/>
        </p:nvSpPr>
        <p:spPr>
          <a:xfrm>
            <a:off x="5810248" y="1714488"/>
            <a:ext cx="5048285" cy="350046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66712" y="1714488"/>
            <a:ext cx="5048285" cy="35004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142965" y="2143116"/>
            <a:ext cx="10382323"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ar-MA" sz="7200" b="1" dirty="0" smtClean="0">
                <a:solidFill>
                  <a:srgbClr val="FFFF00"/>
                </a:solidFill>
                <a:effectLst>
                  <a:glow rad="228600">
                    <a:schemeClr val="accent3">
                      <a:satMod val="175000"/>
                      <a:alpha val="40000"/>
                    </a:schemeClr>
                  </a:glow>
                </a:effectLst>
              </a:rPr>
              <a:t>مثال لنشاط تقديمي </a:t>
            </a:r>
            <a:endParaRPr lang="fr-FR" sz="7200" b="1" dirty="0" smtClean="0">
              <a:solidFill>
                <a:srgbClr val="FFFF00"/>
              </a:solidFill>
              <a:effectLst>
                <a:glow rad="228600">
                  <a:schemeClr val="accent3">
                    <a:satMod val="175000"/>
                    <a:alpha val="40000"/>
                  </a:schemeClr>
                </a:glow>
              </a:effectLst>
            </a:endParaRPr>
          </a:p>
          <a:p>
            <a:pPr algn="ctr"/>
            <a:r>
              <a:rPr lang="ar-MA" sz="7200" b="1" dirty="0" smtClean="0">
                <a:solidFill>
                  <a:srgbClr val="FFFF00"/>
                </a:solidFill>
                <a:effectLst>
                  <a:glow rad="228600">
                    <a:schemeClr val="accent3">
                      <a:satMod val="175000"/>
                      <a:alpha val="40000"/>
                    </a:schemeClr>
                  </a:glow>
                </a:effectLst>
              </a:rPr>
              <a:t>في إطار التعليم عن بعد</a:t>
            </a:r>
            <a:endParaRPr lang="fr-FR" sz="7200" b="1" dirty="0">
              <a:solidFill>
                <a:srgbClr val="FFFF00"/>
              </a:solidFill>
              <a:effectLst>
                <a:glow rad="228600">
                  <a:schemeClr val="accent3">
                    <a:satMod val="175000"/>
                    <a:alpha val="40000"/>
                  </a:schemeClr>
                </a:glow>
              </a:effectLst>
            </a:endParaRPr>
          </a:p>
        </p:txBody>
      </p:sp>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46</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47</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3" name="ZoneTexte 2"/>
          <p:cNvSpPr txBox="1"/>
          <p:nvPr/>
        </p:nvSpPr>
        <p:spPr>
          <a:xfrm>
            <a:off x="2381224" y="714356"/>
            <a:ext cx="7524803" cy="707886"/>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MA" sz="4000" b="1" dirty="0" smtClean="0"/>
              <a:t>سياق اقتراح الوضعية</a:t>
            </a:r>
            <a:endParaRPr lang="fr-FR" sz="4000" b="1" dirty="0"/>
          </a:p>
        </p:txBody>
      </p:sp>
      <p:sp>
        <p:nvSpPr>
          <p:cNvPr id="4" name="Flèche vers le bas 3"/>
          <p:cNvSpPr/>
          <p:nvPr/>
        </p:nvSpPr>
        <p:spPr>
          <a:xfrm>
            <a:off x="5048243" y="1428736"/>
            <a:ext cx="1905013" cy="2000264"/>
          </a:xfrm>
          <a:prstGeom prst="down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ZoneTexte 4"/>
          <p:cNvSpPr txBox="1"/>
          <p:nvPr/>
        </p:nvSpPr>
        <p:spPr>
          <a:xfrm>
            <a:off x="1142965" y="3500439"/>
            <a:ext cx="10001320" cy="2062103"/>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just" rtl="1"/>
            <a:r>
              <a:rPr lang="ar-MA" sz="3200" b="1" dirty="0" smtClean="0"/>
              <a:t>في إطار التدريس عن بعد تم بناء نشاط تقديمي لخاصية الترتيب والجمع لفائدة تلاميذ السنة الثانية ثانوي إعدادي بمؤسسة عمومية بهدف مدى تفاعل المتعلمين مع النوعية المقترحة من أنشطة التقديم. وقد تم تمرير هذا النشاط من خلال حصة تفاعلية عبر </a:t>
            </a:r>
            <a:r>
              <a:rPr lang="ar-MA" sz="3200" b="1" dirty="0" err="1" smtClean="0"/>
              <a:t>الواتساب</a:t>
            </a:r>
            <a:r>
              <a:rPr lang="ar-MA" sz="3200" b="1" dirty="0" smtClean="0"/>
              <a:t>.</a:t>
            </a:r>
            <a:endParaRPr lang="fr-FR" sz="32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48</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3" name="ZoneTexte 2"/>
          <p:cNvSpPr txBox="1"/>
          <p:nvPr/>
        </p:nvSpPr>
        <p:spPr>
          <a:xfrm>
            <a:off x="3047979" y="1"/>
            <a:ext cx="5810291" cy="646331"/>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MA" sz="3600" b="1" dirty="0" smtClean="0">
                <a:solidFill>
                  <a:srgbClr val="FF0000"/>
                </a:solidFill>
              </a:rPr>
              <a:t>نص النشاط المقترح 1</a:t>
            </a:r>
            <a:endParaRPr lang="fr-FR" sz="3600" b="1" dirty="0">
              <a:solidFill>
                <a:srgbClr val="FF0000"/>
              </a:solidFill>
            </a:endParaRPr>
          </a:p>
        </p:txBody>
      </p:sp>
      <p:pic>
        <p:nvPicPr>
          <p:cNvPr id="88065" name="Picture 1"/>
          <p:cNvPicPr>
            <a:picLocks noChangeAspect="1" noChangeArrowheads="1"/>
          </p:cNvPicPr>
          <p:nvPr/>
        </p:nvPicPr>
        <p:blipFill>
          <a:blip r:embed="rId2"/>
          <a:srcRect/>
          <a:stretch>
            <a:fillRect/>
          </a:stretch>
        </p:blipFill>
        <p:spPr bwMode="auto">
          <a:xfrm>
            <a:off x="1008795" y="731662"/>
            <a:ext cx="9468736" cy="5983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49</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87041" name="Picture 1"/>
          <p:cNvPicPr>
            <a:picLocks noChangeAspect="1" noChangeArrowheads="1"/>
          </p:cNvPicPr>
          <p:nvPr/>
        </p:nvPicPr>
        <p:blipFill>
          <a:blip r:embed="rId2"/>
          <a:srcRect/>
          <a:stretch>
            <a:fillRect/>
          </a:stretch>
        </p:blipFill>
        <p:spPr bwMode="auto">
          <a:xfrm>
            <a:off x="380960" y="1500175"/>
            <a:ext cx="11383147" cy="4214841"/>
          </a:xfrm>
          <a:prstGeom prst="rect">
            <a:avLst/>
          </a:prstGeom>
          <a:noFill/>
          <a:ln w="9525">
            <a:noFill/>
            <a:miter lim="800000"/>
            <a:headEnd/>
            <a:tailEnd/>
          </a:ln>
          <a:effectLst/>
        </p:spPr>
      </p:pic>
      <p:sp>
        <p:nvSpPr>
          <p:cNvPr id="4" name="ZoneTexte 3"/>
          <p:cNvSpPr txBox="1"/>
          <p:nvPr/>
        </p:nvSpPr>
        <p:spPr>
          <a:xfrm>
            <a:off x="3143229" y="214291"/>
            <a:ext cx="5810291" cy="646331"/>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MA" sz="3600" b="1" dirty="0" smtClean="0">
                <a:solidFill>
                  <a:srgbClr val="FF0000"/>
                </a:solidFill>
              </a:rPr>
              <a:t>نص النشاط المقترح 2</a:t>
            </a:r>
            <a:endParaRPr lang="fr-FR" sz="36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a:xfrm>
            <a:off x="11049036" y="6356350"/>
            <a:ext cx="1142965"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5</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4" name="ZoneTexte 3"/>
          <p:cNvSpPr txBox="1"/>
          <p:nvPr/>
        </p:nvSpPr>
        <p:spPr>
          <a:xfrm>
            <a:off x="2320119" y="3739486"/>
            <a:ext cx="756086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5400" dirty="0" smtClean="0"/>
              <a:t>SOH-CAH-TOA </a:t>
            </a:r>
            <a:endParaRPr lang="fr-FR" sz="5400" dirty="0"/>
          </a:p>
        </p:txBody>
      </p:sp>
      <p:sp>
        <p:nvSpPr>
          <p:cNvPr id="5" name="ZoneTexte 4"/>
          <p:cNvSpPr txBox="1"/>
          <p:nvPr/>
        </p:nvSpPr>
        <p:spPr>
          <a:xfrm>
            <a:off x="2292823" y="2006220"/>
            <a:ext cx="756086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5400" dirty="0" smtClean="0"/>
              <a:t>ALPES </a:t>
            </a:r>
            <a:endParaRPr lang="fr-FR" sz="5400" dirty="0"/>
          </a:p>
        </p:txBody>
      </p:sp>
    </p:spTree>
    <p:extLst>
      <p:ext uri="{BB962C8B-B14F-4D97-AF65-F5344CB8AC3E}">
        <p14:creationId xmlns="" xmlns:p14="http://schemas.microsoft.com/office/powerpoint/2010/main" val="15176130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50</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3" name="ZoneTexte 2"/>
          <p:cNvSpPr txBox="1"/>
          <p:nvPr/>
        </p:nvSpPr>
        <p:spPr>
          <a:xfrm>
            <a:off x="3143229" y="285729"/>
            <a:ext cx="5238787" cy="5847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MA" sz="3200" b="1" dirty="0" smtClean="0">
                <a:solidFill>
                  <a:srgbClr val="C00000"/>
                </a:solidFill>
              </a:rPr>
              <a:t>قراءة في النشاط المقترح</a:t>
            </a:r>
            <a:endParaRPr lang="fr-FR" sz="3200" b="1" dirty="0">
              <a:solidFill>
                <a:srgbClr val="C00000"/>
              </a:solidFill>
            </a:endParaRPr>
          </a:p>
        </p:txBody>
      </p:sp>
      <p:sp>
        <p:nvSpPr>
          <p:cNvPr id="4" name="ZoneTexte 3"/>
          <p:cNvSpPr txBox="1"/>
          <p:nvPr/>
        </p:nvSpPr>
        <p:spPr>
          <a:xfrm>
            <a:off x="190459" y="1071546"/>
            <a:ext cx="11715789" cy="4093428"/>
          </a:xfrm>
          <a:prstGeom prst="rect">
            <a:avLst/>
          </a:prstGeom>
          <a:noFill/>
        </p:spPr>
        <p:txBody>
          <a:bodyPr wrap="square" rtlCol="0">
            <a:spAutoFit/>
          </a:bodyPr>
          <a:lstStyle/>
          <a:p>
            <a:pPr algn="just" rtl="1"/>
            <a:r>
              <a:rPr lang="ar-MA" sz="2000" dirty="0" smtClean="0"/>
              <a:t>يأتي هذا النشاط بعد التطرق لتقنية مقارنة عددين جذريين باعتماد دراسة إشارة الفرق. والنص مبني على شكل وضعية تسمح بمناقشة استراتيجيات حل محتملة (غير مكتملة)، وفي ما يلي الأفكار وراء الأصناف المذكورة:</a:t>
            </a:r>
          </a:p>
          <a:p>
            <a:pPr algn="just" rtl="1">
              <a:buFont typeface="Arial" pitchFamily="34" charset="0"/>
              <a:buChar char="•"/>
            </a:pPr>
            <a:r>
              <a:rPr lang="ar-MA" sz="2000" dirty="0" smtClean="0"/>
              <a:t> الصنف الأول: يعكس تأثر المتعلمين بنموذج الاعتماد على أمثلة عددية </a:t>
            </a:r>
            <a:r>
              <a:rPr lang="ar-MA" sz="2000" dirty="0" err="1" smtClean="0"/>
              <a:t>للتظنن</a:t>
            </a:r>
            <a:r>
              <a:rPr lang="ar-MA" sz="2000" dirty="0" smtClean="0"/>
              <a:t> النتيجة وإعلانها دون عملية التصديق </a:t>
            </a:r>
            <a:r>
              <a:rPr lang="fr-FR" sz="2000" b="1" dirty="0" smtClean="0">
                <a:solidFill>
                  <a:srgbClr val="FF0000"/>
                </a:solidFill>
              </a:rPr>
              <a:t>La validation (mathématique)</a:t>
            </a:r>
            <a:r>
              <a:rPr lang="ar-MA" sz="2000" b="1" dirty="0" smtClean="0">
                <a:solidFill>
                  <a:srgbClr val="FF0000"/>
                </a:solidFill>
              </a:rPr>
              <a:t> </a:t>
            </a:r>
            <a:r>
              <a:rPr lang="ar-MA" sz="2000" dirty="0" smtClean="0"/>
              <a:t>(وقد يعزى هذا الصنف إلى كثرة اعتماد المدرس على أنشطة تعتمد الاستقراء دون المرور لمرحلة البرهان أو التصريح بضرورة قبول النتيجة دون برهان ‘حسب التوجيهات التربوية أو/و مستوى المتعلمين’) (</a:t>
            </a:r>
            <a:r>
              <a:rPr lang="ar-MA" sz="2000" b="1" dirty="0" smtClean="0">
                <a:solidFill>
                  <a:srgbClr val="FF0000"/>
                </a:solidFill>
              </a:rPr>
              <a:t>التعاقد </a:t>
            </a:r>
            <a:r>
              <a:rPr lang="ar-MA" sz="2000" b="1" dirty="0" err="1" smtClean="0">
                <a:solidFill>
                  <a:srgbClr val="FF0000"/>
                </a:solidFill>
              </a:rPr>
              <a:t>الديداكتيكي</a:t>
            </a:r>
            <a:r>
              <a:rPr lang="ar-MA" sz="2000" b="1" dirty="0" smtClean="0">
                <a:solidFill>
                  <a:srgbClr val="FF0000"/>
                </a:solidFill>
              </a:rPr>
              <a:t> ‘ضمني’</a:t>
            </a:r>
            <a:r>
              <a:rPr lang="ar-MA" sz="2000" dirty="0" smtClean="0"/>
              <a:t>).</a:t>
            </a:r>
          </a:p>
          <a:p>
            <a:pPr algn="just" rtl="1">
              <a:buFont typeface="Arial" pitchFamily="34" charset="0"/>
              <a:buChar char="•"/>
            </a:pPr>
            <a:r>
              <a:rPr lang="ar-MA" sz="2000" dirty="0" smtClean="0"/>
              <a:t> الصنف الثاني: يبين الارتباط بين المفهوم </a:t>
            </a:r>
            <a:r>
              <a:rPr lang="ar-MA" sz="2000" b="1" dirty="0" smtClean="0">
                <a:solidFill>
                  <a:srgbClr val="FF0000"/>
                </a:solidFill>
              </a:rPr>
              <a:t>المكتسب الجديد </a:t>
            </a:r>
            <a:r>
              <a:rPr lang="ar-MA" sz="2000" dirty="0" smtClean="0"/>
              <a:t>واستعماله في بناء معارف أخرى.</a:t>
            </a:r>
          </a:p>
          <a:p>
            <a:pPr algn="just" rtl="1">
              <a:buFont typeface="Arial" pitchFamily="34" charset="0"/>
              <a:buChar char="•"/>
            </a:pPr>
            <a:r>
              <a:rPr lang="ar-MA" sz="2000" dirty="0" smtClean="0"/>
              <a:t> الصنف الثالث: يبرز مدى قبول الوضعية لتمثل الوضعية </a:t>
            </a:r>
            <a:r>
              <a:rPr lang="ar-MA" sz="2000" dirty="0" err="1" smtClean="0"/>
              <a:t>مبيانيا</a:t>
            </a:r>
            <a:r>
              <a:rPr lang="ar-MA" sz="2000" dirty="0" smtClean="0"/>
              <a:t> (استعمال المستقيم المدرج واستعمال انتقال بتدريجيتين نحو </a:t>
            </a:r>
            <a:r>
              <a:rPr lang="ar-MA" sz="2000" dirty="0" err="1" smtClean="0"/>
              <a:t>الافاصيل</a:t>
            </a:r>
            <a:r>
              <a:rPr lang="ar-MA" sz="2000" dirty="0" smtClean="0"/>
              <a:t> الموجبة</a:t>
            </a:r>
            <a:r>
              <a:rPr lang="fr-FR" sz="2000" dirty="0" smtClean="0"/>
              <a:t> </a:t>
            </a:r>
            <a:r>
              <a:rPr lang="ar-MA" sz="2000" dirty="0" smtClean="0"/>
              <a:t> ‘</a:t>
            </a:r>
            <a:r>
              <a:rPr lang="ar-MA" sz="2000" b="1" dirty="0" smtClean="0">
                <a:solidFill>
                  <a:srgbClr val="FF0000"/>
                </a:solidFill>
              </a:rPr>
              <a:t>تغيير الإطار</a:t>
            </a:r>
            <a:r>
              <a:rPr lang="ar-MA" sz="2000" dirty="0" smtClean="0"/>
              <a:t>’) وهنا تتجلى أهمية اختيار إضافة 2 وليس عدد أكبر أو صعب التمثيل (</a:t>
            </a:r>
            <a:r>
              <a:rPr lang="ar-MA" sz="2000" b="1" dirty="0" smtClean="0">
                <a:solidFill>
                  <a:srgbClr val="FF0000"/>
                </a:solidFill>
              </a:rPr>
              <a:t>متغير </a:t>
            </a:r>
            <a:r>
              <a:rPr lang="ar-MA" sz="2000" b="1" dirty="0" err="1" smtClean="0">
                <a:solidFill>
                  <a:srgbClr val="FF0000"/>
                </a:solidFill>
              </a:rPr>
              <a:t>ديداكتيكي</a:t>
            </a:r>
            <a:r>
              <a:rPr lang="ar-MA" sz="2000" dirty="0" smtClean="0"/>
              <a:t>).</a:t>
            </a:r>
          </a:p>
          <a:p>
            <a:pPr algn="just" rtl="1"/>
            <a:r>
              <a:rPr lang="ar-MA" sz="2000" dirty="0" smtClean="0"/>
              <a:t>الأسئلة المقترحة تبدوا غير معتادة للمتعلمين إلا أنها تسمح برصد </a:t>
            </a:r>
            <a:r>
              <a:rPr lang="ar-MA" sz="2000" dirty="0" err="1" smtClean="0"/>
              <a:t>تمثلات</a:t>
            </a:r>
            <a:r>
              <a:rPr lang="ar-MA" sz="2000" dirty="0" smtClean="0"/>
              <a:t> المتعلمين بطريقة ضمنية كما أنها تطرح إمكانية استثمار أفكار أو </a:t>
            </a:r>
            <a:r>
              <a:rPr lang="ar-MA" sz="2000" dirty="0" err="1" smtClean="0"/>
              <a:t>استراتيحيات</a:t>
            </a:r>
            <a:r>
              <a:rPr lang="ar-MA" sz="2000" dirty="0" smtClean="0"/>
              <a:t> قصد إتمامها وأيضا مناقشتها. كما أن تدبير هذا النوع من الوضعيات بخلق </a:t>
            </a:r>
            <a:r>
              <a:rPr lang="ar-MA" sz="2000" b="1" dirty="0" smtClean="0">
                <a:solidFill>
                  <a:srgbClr val="00B050"/>
                </a:solidFill>
              </a:rPr>
              <a:t>تواصل وتفاعل </a:t>
            </a:r>
            <a:r>
              <a:rPr lang="ar-MA" sz="2000" dirty="0" smtClean="0"/>
              <a:t>بين المتعلمين عن طريق شرح استراتيجياتهم الخاصة للوصول للمطلوب. في الخطوة الأخيرة يتم اختيار </a:t>
            </a:r>
            <a:r>
              <a:rPr lang="ar-MA" sz="2000" dirty="0" err="1" smtClean="0"/>
              <a:t>الاستراتيجية</a:t>
            </a:r>
            <a:r>
              <a:rPr lang="ar-MA" sz="2000" dirty="0" smtClean="0"/>
              <a:t> الأكثر دقة لتطبيقها على وضعية أعم (معالجة الحالة العامة عن طريق تغيير 2 </a:t>
            </a:r>
            <a:r>
              <a:rPr lang="ar-MA" sz="2000" dirty="0" err="1" smtClean="0"/>
              <a:t>بـ</a:t>
            </a:r>
            <a:r>
              <a:rPr lang="ar-MA" sz="2000" dirty="0" smtClean="0"/>
              <a:t>  </a:t>
            </a:r>
            <a:r>
              <a:rPr lang="fr-FR" sz="2000" dirty="0" smtClean="0"/>
              <a:t>c</a:t>
            </a:r>
            <a:r>
              <a:rPr lang="ar-MA" sz="2000" dirty="0" smtClean="0"/>
              <a:t>) . وقد تم اقتراح سؤال يسهم في </a:t>
            </a:r>
            <a:r>
              <a:rPr lang="ar-MA" sz="2000" dirty="0" err="1" smtClean="0"/>
              <a:t>مأسسة</a:t>
            </a:r>
            <a:r>
              <a:rPr lang="ar-MA" sz="2000" dirty="0" smtClean="0"/>
              <a:t> المعرفة و</a:t>
            </a:r>
            <a:r>
              <a:rPr lang="ar-MA" sz="2000" b="1" dirty="0" smtClean="0">
                <a:solidFill>
                  <a:srgbClr val="FF0000"/>
                </a:solidFill>
              </a:rPr>
              <a:t>صياغتها في أكثر من سجل</a:t>
            </a:r>
            <a:r>
              <a:rPr lang="ar-MA" sz="2000" dirty="0" smtClean="0"/>
              <a:t>.</a:t>
            </a:r>
          </a:p>
          <a:p>
            <a:pPr algn="just" rtl="1"/>
            <a:r>
              <a:rPr lang="ar-MA" sz="2000" dirty="0" smtClean="0"/>
              <a:t>كان من الممكن إضافة سؤال يسمح بتطبيق النتيجة المتوصل إليها.</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51</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3" name="ZoneTexte 2"/>
          <p:cNvSpPr txBox="1"/>
          <p:nvPr/>
        </p:nvSpPr>
        <p:spPr>
          <a:xfrm>
            <a:off x="2571726" y="428605"/>
            <a:ext cx="6762797" cy="646331"/>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MA" sz="3600" b="1" dirty="0" smtClean="0">
                <a:solidFill>
                  <a:srgbClr val="C00000"/>
                </a:solidFill>
              </a:rPr>
              <a:t>نماذج من إنجازات المتعلمين</a:t>
            </a:r>
            <a:endParaRPr lang="fr-FR" sz="3600" b="1" dirty="0">
              <a:solidFill>
                <a:srgbClr val="C00000"/>
              </a:solidFill>
            </a:endParaRPr>
          </a:p>
        </p:txBody>
      </p:sp>
      <p:pic>
        <p:nvPicPr>
          <p:cNvPr id="100354" name="Picture 2"/>
          <p:cNvPicPr>
            <a:picLocks noChangeAspect="1" noChangeArrowheads="1"/>
          </p:cNvPicPr>
          <p:nvPr/>
        </p:nvPicPr>
        <p:blipFill>
          <a:blip r:embed="rId2"/>
          <a:srcRect/>
          <a:stretch>
            <a:fillRect/>
          </a:stretch>
        </p:blipFill>
        <p:spPr bwMode="auto">
          <a:xfrm>
            <a:off x="1714469" y="1125364"/>
            <a:ext cx="8572560" cy="5732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52</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3" name="ZoneTexte 2"/>
          <p:cNvSpPr txBox="1"/>
          <p:nvPr/>
        </p:nvSpPr>
        <p:spPr>
          <a:xfrm>
            <a:off x="2571726" y="428605"/>
            <a:ext cx="6762797" cy="646331"/>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MA" sz="3600" b="1" dirty="0" smtClean="0">
                <a:solidFill>
                  <a:srgbClr val="C00000"/>
                </a:solidFill>
              </a:rPr>
              <a:t>نماذج من إنجازات المتعلمين</a:t>
            </a:r>
            <a:endParaRPr lang="fr-FR" sz="3600" b="1" dirty="0">
              <a:solidFill>
                <a:srgbClr val="C00000"/>
              </a:solidFill>
            </a:endParaRPr>
          </a:p>
        </p:txBody>
      </p:sp>
      <p:sp>
        <p:nvSpPr>
          <p:cNvPr id="99332" name="AutoShape 4" descr="blob:https://web.whatsapp.com/fdcbbdec-0711-4377-9ade-0702cfdeef8f"/>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9333" name="Picture 5"/>
          <p:cNvPicPr>
            <a:picLocks noChangeAspect="1" noChangeArrowheads="1"/>
          </p:cNvPicPr>
          <p:nvPr/>
        </p:nvPicPr>
        <p:blipFill>
          <a:blip r:embed="rId2"/>
          <a:srcRect/>
          <a:stretch>
            <a:fillRect/>
          </a:stretch>
        </p:blipFill>
        <p:spPr bwMode="auto">
          <a:xfrm rot="16200000">
            <a:off x="4062284" y="-1419143"/>
            <a:ext cx="4572032" cy="10410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53</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3" name="ZoneTexte 2"/>
          <p:cNvSpPr txBox="1"/>
          <p:nvPr/>
        </p:nvSpPr>
        <p:spPr>
          <a:xfrm>
            <a:off x="2571726" y="428605"/>
            <a:ext cx="6762797" cy="646331"/>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MA" sz="3600" b="1" dirty="0" smtClean="0">
                <a:solidFill>
                  <a:srgbClr val="C00000"/>
                </a:solidFill>
              </a:rPr>
              <a:t>نماذج من إنجازات المتعلمين</a:t>
            </a:r>
            <a:endParaRPr lang="fr-FR" sz="3600" b="1" dirty="0">
              <a:solidFill>
                <a:srgbClr val="C00000"/>
              </a:solidFill>
            </a:endParaRPr>
          </a:p>
        </p:txBody>
      </p:sp>
      <p:sp>
        <p:nvSpPr>
          <p:cNvPr id="99332" name="AutoShape 4" descr="blob:https://web.whatsapp.com/fdcbbdec-0711-4377-9ade-0702cfdeef8f"/>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4690" name="Picture 2"/>
          <p:cNvPicPr>
            <a:picLocks noChangeAspect="1" noChangeArrowheads="1"/>
          </p:cNvPicPr>
          <p:nvPr/>
        </p:nvPicPr>
        <p:blipFill>
          <a:blip r:embed="rId2"/>
          <a:srcRect/>
          <a:stretch>
            <a:fillRect/>
          </a:stretch>
        </p:blipFill>
        <p:spPr bwMode="auto">
          <a:xfrm rot="16200000">
            <a:off x="3364293" y="-744965"/>
            <a:ext cx="5143536" cy="9205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54</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3" name="ZoneTexte 2"/>
          <p:cNvSpPr txBox="1"/>
          <p:nvPr/>
        </p:nvSpPr>
        <p:spPr>
          <a:xfrm>
            <a:off x="2571726" y="428605"/>
            <a:ext cx="6762797" cy="646331"/>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MA" sz="3600" b="1" dirty="0" smtClean="0">
                <a:solidFill>
                  <a:srgbClr val="C00000"/>
                </a:solidFill>
              </a:rPr>
              <a:t>نماذج من إنجازات المتعلمين</a:t>
            </a:r>
            <a:endParaRPr lang="fr-FR" sz="3600" b="1" dirty="0">
              <a:solidFill>
                <a:srgbClr val="C00000"/>
              </a:solidFill>
            </a:endParaRPr>
          </a:p>
        </p:txBody>
      </p:sp>
      <p:sp>
        <p:nvSpPr>
          <p:cNvPr id="99332" name="AutoShape 4" descr="blob:https://web.whatsapp.com/fdcbbdec-0711-4377-9ade-0702cfdeef8f"/>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2642" name="Picture 2"/>
          <p:cNvPicPr>
            <a:picLocks noChangeAspect="1" noChangeArrowheads="1"/>
          </p:cNvPicPr>
          <p:nvPr/>
        </p:nvPicPr>
        <p:blipFill>
          <a:blip r:embed="rId2"/>
          <a:srcRect/>
          <a:stretch>
            <a:fillRect/>
          </a:stretch>
        </p:blipFill>
        <p:spPr bwMode="auto">
          <a:xfrm rot="16200000">
            <a:off x="4200057" y="-1580729"/>
            <a:ext cx="3706454" cy="10011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55</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3" name="ZoneTexte 2"/>
          <p:cNvSpPr txBox="1"/>
          <p:nvPr/>
        </p:nvSpPr>
        <p:spPr>
          <a:xfrm>
            <a:off x="2571726" y="428605"/>
            <a:ext cx="6762797" cy="646331"/>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MA" sz="3600" b="1" dirty="0" smtClean="0">
                <a:solidFill>
                  <a:srgbClr val="C00000"/>
                </a:solidFill>
              </a:rPr>
              <a:t>نماذج من إنجازات المتعلمين</a:t>
            </a:r>
            <a:endParaRPr lang="fr-FR" sz="3600" b="1" dirty="0">
              <a:solidFill>
                <a:srgbClr val="C00000"/>
              </a:solidFill>
            </a:endParaRPr>
          </a:p>
        </p:txBody>
      </p:sp>
      <p:sp>
        <p:nvSpPr>
          <p:cNvPr id="99332" name="AutoShape 4" descr="blob:https://web.whatsapp.com/fdcbbdec-0711-4377-9ade-0702cfdeef8f"/>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3666" name="Picture 2"/>
          <p:cNvPicPr>
            <a:picLocks noChangeAspect="1" noChangeArrowheads="1"/>
          </p:cNvPicPr>
          <p:nvPr/>
        </p:nvPicPr>
        <p:blipFill>
          <a:blip r:embed="rId2"/>
          <a:srcRect/>
          <a:stretch>
            <a:fillRect/>
          </a:stretch>
        </p:blipFill>
        <p:spPr bwMode="auto">
          <a:xfrm>
            <a:off x="2000221" y="1500174"/>
            <a:ext cx="82550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56</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3" name="ZoneTexte 2"/>
          <p:cNvSpPr txBox="1"/>
          <p:nvPr/>
        </p:nvSpPr>
        <p:spPr>
          <a:xfrm>
            <a:off x="2571726" y="428605"/>
            <a:ext cx="6762797" cy="646331"/>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MA" sz="3600" b="1" dirty="0" smtClean="0">
                <a:solidFill>
                  <a:srgbClr val="C00000"/>
                </a:solidFill>
              </a:rPr>
              <a:t>نماذج من إنجازات المتعلمين</a:t>
            </a:r>
            <a:endParaRPr lang="fr-FR" sz="3600" b="1" dirty="0">
              <a:solidFill>
                <a:srgbClr val="C00000"/>
              </a:solidFill>
            </a:endParaRPr>
          </a:p>
        </p:txBody>
      </p:sp>
      <p:sp>
        <p:nvSpPr>
          <p:cNvPr id="99332" name="AutoShape 4" descr="blob:https://web.whatsapp.com/fdcbbdec-0711-4377-9ade-0702cfdeef8f"/>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5714" name="Picture 2"/>
          <p:cNvPicPr>
            <a:picLocks noChangeAspect="1" noChangeArrowheads="1"/>
          </p:cNvPicPr>
          <p:nvPr/>
        </p:nvPicPr>
        <p:blipFill>
          <a:blip r:embed="rId2"/>
          <a:srcRect/>
          <a:stretch>
            <a:fillRect/>
          </a:stretch>
        </p:blipFill>
        <p:spPr bwMode="auto">
          <a:xfrm rot="5400000">
            <a:off x="5119681" y="-2286040"/>
            <a:ext cx="1571636" cy="114300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57</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3" name="ZoneTexte 2"/>
          <p:cNvSpPr txBox="1"/>
          <p:nvPr/>
        </p:nvSpPr>
        <p:spPr>
          <a:xfrm>
            <a:off x="2571726" y="428605"/>
            <a:ext cx="6762797" cy="646331"/>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MA" sz="3600" b="1" dirty="0" smtClean="0">
                <a:solidFill>
                  <a:srgbClr val="C00000"/>
                </a:solidFill>
              </a:rPr>
              <a:t>نماذج من إنجازات المتعلمين</a:t>
            </a:r>
            <a:endParaRPr lang="fr-FR" sz="3600" b="1" dirty="0">
              <a:solidFill>
                <a:srgbClr val="C00000"/>
              </a:solidFill>
            </a:endParaRPr>
          </a:p>
        </p:txBody>
      </p:sp>
      <p:pic>
        <p:nvPicPr>
          <p:cNvPr id="84993" name="Picture 1"/>
          <p:cNvPicPr>
            <a:picLocks noChangeAspect="1" noChangeArrowheads="1"/>
          </p:cNvPicPr>
          <p:nvPr/>
        </p:nvPicPr>
        <p:blipFill>
          <a:blip r:embed="rId2"/>
          <a:srcRect/>
          <a:stretch>
            <a:fillRect/>
          </a:stretch>
        </p:blipFill>
        <p:spPr bwMode="auto">
          <a:xfrm>
            <a:off x="1809720" y="1214422"/>
            <a:ext cx="8432549" cy="52625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58</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83970" name="Picture 2"/>
          <p:cNvPicPr>
            <a:picLocks noChangeAspect="1" noChangeArrowheads="1"/>
          </p:cNvPicPr>
          <p:nvPr/>
        </p:nvPicPr>
        <p:blipFill>
          <a:blip r:embed="rId2"/>
          <a:srcRect/>
          <a:stretch>
            <a:fillRect/>
          </a:stretch>
        </p:blipFill>
        <p:spPr bwMode="auto">
          <a:xfrm rot="16200000">
            <a:off x="4439731" y="-1653716"/>
            <a:ext cx="3286148" cy="10451184"/>
          </a:xfrm>
          <a:prstGeom prst="rect">
            <a:avLst/>
          </a:prstGeom>
          <a:noFill/>
          <a:ln w="9525">
            <a:noFill/>
            <a:miter lim="800000"/>
            <a:headEnd/>
            <a:tailEnd/>
          </a:ln>
          <a:effectLst/>
        </p:spPr>
      </p:pic>
      <p:sp>
        <p:nvSpPr>
          <p:cNvPr id="5" name="ZoneTexte 4"/>
          <p:cNvSpPr txBox="1"/>
          <p:nvPr/>
        </p:nvSpPr>
        <p:spPr>
          <a:xfrm>
            <a:off x="2571726" y="428605"/>
            <a:ext cx="6762797" cy="646331"/>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MA" sz="3600" b="1" dirty="0" smtClean="0">
                <a:solidFill>
                  <a:srgbClr val="C00000"/>
                </a:solidFill>
              </a:rPr>
              <a:t>نماذج من إنجازات المتعلمين</a:t>
            </a:r>
            <a:endParaRPr lang="fr-FR" sz="3600" b="1" dirty="0">
              <a:solidFill>
                <a:srgbClr val="C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a:xfrm>
            <a:off x="11049036" y="6356350"/>
            <a:ext cx="1142965"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59</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2224583" y="2524835"/>
            <a:ext cx="7560860" cy="15696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ar-MA" sz="9600" dirty="0" smtClean="0">
                <a:cs typeface="خط مسعد المغربي" pitchFamily="2" charset="-78"/>
              </a:rPr>
              <a:t>فقرة 7</a:t>
            </a:r>
            <a:endParaRPr lang="fr-FR" sz="9600" dirty="0">
              <a:cs typeface="خط مسعد المغربي" pitchFamily="2" charset="-78"/>
            </a:endParaRPr>
          </a:p>
        </p:txBody>
      </p:sp>
    </p:spTree>
    <p:extLst>
      <p:ext uri="{BB962C8B-B14F-4D97-AF65-F5344CB8AC3E}">
        <p14:creationId xmlns="" xmlns:p14="http://schemas.microsoft.com/office/powerpoint/2010/main" val="1517613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a:xfrm>
            <a:off x="11049036" y="6356350"/>
            <a:ext cx="1142965"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6</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4" name="ZoneTexte 3"/>
          <p:cNvSpPr txBox="1"/>
          <p:nvPr/>
        </p:nvSpPr>
        <p:spPr>
          <a:xfrm>
            <a:off x="2320119" y="368489"/>
            <a:ext cx="756086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5400" dirty="0" smtClean="0"/>
              <a:t>SOH-CAH-TOA </a:t>
            </a:r>
            <a:endParaRPr lang="fr-FR" sz="5400" dirty="0"/>
          </a:p>
        </p:txBody>
      </p:sp>
      <p:graphicFrame>
        <p:nvGraphicFramePr>
          <p:cNvPr id="7" name="Tableau 6"/>
          <p:cNvGraphicFramePr>
            <a:graphicFrameLocks noGrp="1"/>
          </p:cNvGraphicFramePr>
          <p:nvPr/>
        </p:nvGraphicFramePr>
        <p:xfrm>
          <a:off x="1787857" y="3260933"/>
          <a:ext cx="9335069" cy="2173224"/>
        </p:xfrm>
        <a:graphic>
          <a:graphicData uri="http://schemas.openxmlformats.org/drawingml/2006/table">
            <a:tbl>
              <a:tblPr/>
              <a:tblGrid>
                <a:gridCol w="3816281"/>
                <a:gridCol w="5518788"/>
              </a:tblGrid>
              <a:tr h="0">
                <a:tc>
                  <a:txBody>
                    <a:bodyPr/>
                    <a:lstStyle/>
                    <a:p>
                      <a:pPr algn="ctr">
                        <a:lnSpc>
                          <a:spcPct val="115000"/>
                        </a:lnSpc>
                        <a:spcAft>
                          <a:spcPts val="0"/>
                        </a:spcAft>
                      </a:pPr>
                      <a:r>
                        <a:rPr lang="fr-FR" sz="2800" dirty="0">
                          <a:latin typeface="Times New Roman"/>
                          <a:ea typeface="Calibri"/>
                          <a:cs typeface="Arial"/>
                        </a:rPr>
                        <a:t>Acronyme</a:t>
                      </a:r>
                      <a:endParaRPr lang="fr-FR"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800">
                          <a:latin typeface="Times New Roman"/>
                          <a:ea typeface="Calibri"/>
                          <a:cs typeface="Arial"/>
                        </a:rPr>
                        <a:t>Description</a:t>
                      </a:r>
                      <a:endParaRPr lang="fr-FR"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3200" b="1">
                          <a:solidFill>
                            <a:srgbClr val="FF0000"/>
                          </a:solidFill>
                          <a:latin typeface="Times New Roman"/>
                          <a:ea typeface="Calibri"/>
                          <a:cs typeface="Arial"/>
                        </a:rPr>
                        <a:t>S</a:t>
                      </a:r>
                      <a:r>
                        <a:rPr lang="fr-FR" sz="3200" b="1">
                          <a:solidFill>
                            <a:srgbClr val="E36C0A"/>
                          </a:solidFill>
                          <a:latin typeface="Times New Roman"/>
                          <a:ea typeface="Calibri"/>
                          <a:cs typeface="Arial"/>
                        </a:rPr>
                        <a:t>O</a:t>
                      </a:r>
                      <a:r>
                        <a:rPr lang="fr-FR" sz="3200" b="1">
                          <a:solidFill>
                            <a:srgbClr val="002060"/>
                          </a:solidFill>
                          <a:latin typeface="Times New Roman"/>
                          <a:ea typeface="Calibri"/>
                          <a:cs typeface="Arial"/>
                        </a:rPr>
                        <a:t>H</a:t>
                      </a:r>
                      <a:endParaRPr lang="fr-FR"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200" b="1">
                          <a:solidFill>
                            <a:srgbClr val="FF0000"/>
                          </a:solidFill>
                          <a:latin typeface="Times New Roman"/>
                          <a:ea typeface="Calibri"/>
                          <a:cs typeface="Arial"/>
                        </a:rPr>
                        <a:t>S</a:t>
                      </a:r>
                      <a:r>
                        <a:rPr lang="fr-FR" sz="2800">
                          <a:latin typeface="Times New Roman"/>
                          <a:ea typeface="Calibri"/>
                          <a:cs typeface="Arial"/>
                        </a:rPr>
                        <a:t>inus : </a:t>
                      </a:r>
                      <a:r>
                        <a:rPr lang="fr-FR" sz="3200" b="1">
                          <a:solidFill>
                            <a:srgbClr val="E36C0A"/>
                          </a:solidFill>
                          <a:latin typeface="Times New Roman"/>
                          <a:ea typeface="Calibri"/>
                          <a:cs typeface="Arial"/>
                        </a:rPr>
                        <a:t>O</a:t>
                      </a:r>
                      <a:r>
                        <a:rPr lang="fr-FR" sz="2800">
                          <a:latin typeface="Times New Roman"/>
                          <a:ea typeface="Calibri"/>
                          <a:cs typeface="Arial"/>
                        </a:rPr>
                        <a:t>pposé sur </a:t>
                      </a:r>
                      <a:r>
                        <a:rPr lang="fr-FR" sz="3200" b="1">
                          <a:solidFill>
                            <a:srgbClr val="002060"/>
                          </a:solidFill>
                          <a:latin typeface="Times New Roman"/>
                          <a:ea typeface="Calibri"/>
                          <a:cs typeface="Arial"/>
                        </a:rPr>
                        <a:t>H</a:t>
                      </a:r>
                      <a:r>
                        <a:rPr lang="fr-FR" sz="2800">
                          <a:latin typeface="Times New Roman"/>
                          <a:ea typeface="Calibri"/>
                          <a:cs typeface="Arial"/>
                        </a:rPr>
                        <a:t>ypoténuse</a:t>
                      </a:r>
                      <a:endParaRPr lang="fr-FR"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3200" b="1">
                          <a:solidFill>
                            <a:srgbClr val="00B0F0"/>
                          </a:solidFill>
                          <a:latin typeface="Times New Roman"/>
                          <a:ea typeface="Calibri"/>
                          <a:cs typeface="Arial"/>
                        </a:rPr>
                        <a:t>C</a:t>
                      </a:r>
                      <a:r>
                        <a:rPr lang="fr-FR" sz="3200" b="1">
                          <a:solidFill>
                            <a:srgbClr val="00B050"/>
                          </a:solidFill>
                          <a:latin typeface="Times New Roman"/>
                          <a:ea typeface="Calibri"/>
                          <a:cs typeface="Arial"/>
                        </a:rPr>
                        <a:t>A</a:t>
                      </a:r>
                      <a:r>
                        <a:rPr lang="fr-FR" sz="3200" b="1">
                          <a:solidFill>
                            <a:srgbClr val="002060"/>
                          </a:solidFill>
                          <a:latin typeface="Times New Roman"/>
                          <a:ea typeface="Calibri"/>
                          <a:cs typeface="Arial"/>
                        </a:rPr>
                        <a:t>H</a:t>
                      </a:r>
                      <a:endParaRPr lang="fr-FR"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200" b="1">
                          <a:solidFill>
                            <a:srgbClr val="00B0F0"/>
                          </a:solidFill>
                          <a:latin typeface="Times New Roman"/>
                          <a:ea typeface="Calibri"/>
                          <a:cs typeface="Arial"/>
                        </a:rPr>
                        <a:t>C</a:t>
                      </a:r>
                      <a:r>
                        <a:rPr lang="fr-FR" sz="2800">
                          <a:latin typeface="Times New Roman"/>
                          <a:ea typeface="Calibri"/>
                          <a:cs typeface="Arial"/>
                        </a:rPr>
                        <a:t>osinus : </a:t>
                      </a:r>
                      <a:r>
                        <a:rPr lang="fr-FR" sz="3200" b="1">
                          <a:solidFill>
                            <a:srgbClr val="00B050"/>
                          </a:solidFill>
                          <a:latin typeface="Times New Roman"/>
                          <a:ea typeface="Calibri"/>
                          <a:cs typeface="Arial"/>
                        </a:rPr>
                        <a:t>A</a:t>
                      </a:r>
                      <a:r>
                        <a:rPr lang="fr-FR" sz="2800">
                          <a:latin typeface="Times New Roman"/>
                          <a:ea typeface="Calibri"/>
                          <a:cs typeface="Arial"/>
                        </a:rPr>
                        <a:t>djacent sur </a:t>
                      </a:r>
                      <a:r>
                        <a:rPr lang="fr-FR" sz="3200" b="1">
                          <a:solidFill>
                            <a:srgbClr val="002060"/>
                          </a:solidFill>
                          <a:latin typeface="Times New Roman"/>
                          <a:ea typeface="Calibri"/>
                          <a:cs typeface="Arial"/>
                        </a:rPr>
                        <a:t>H</a:t>
                      </a:r>
                      <a:r>
                        <a:rPr lang="fr-FR" sz="2800">
                          <a:latin typeface="Times New Roman"/>
                          <a:ea typeface="Calibri"/>
                          <a:cs typeface="Arial"/>
                        </a:rPr>
                        <a:t>ypoténuse</a:t>
                      </a:r>
                      <a:endParaRPr lang="fr-FR"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3200" b="1">
                          <a:solidFill>
                            <a:srgbClr val="7030A0"/>
                          </a:solidFill>
                          <a:latin typeface="Times New Roman"/>
                          <a:ea typeface="Calibri"/>
                          <a:cs typeface="Arial"/>
                        </a:rPr>
                        <a:t>T</a:t>
                      </a:r>
                      <a:r>
                        <a:rPr lang="fr-FR" sz="3200" b="1">
                          <a:solidFill>
                            <a:srgbClr val="E36C0A"/>
                          </a:solidFill>
                          <a:latin typeface="Times New Roman"/>
                          <a:ea typeface="Calibri"/>
                          <a:cs typeface="Arial"/>
                        </a:rPr>
                        <a:t>O</a:t>
                      </a:r>
                      <a:r>
                        <a:rPr lang="fr-FR" sz="3200" b="1">
                          <a:solidFill>
                            <a:srgbClr val="00B050"/>
                          </a:solidFill>
                          <a:latin typeface="Times New Roman"/>
                          <a:ea typeface="Calibri"/>
                          <a:cs typeface="Arial"/>
                        </a:rPr>
                        <a:t>A</a:t>
                      </a:r>
                      <a:endParaRPr lang="fr-FR"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200" b="1" dirty="0">
                          <a:solidFill>
                            <a:srgbClr val="7030A0"/>
                          </a:solidFill>
                          <a:latin typeface="Times New Roman"/>
                          <a:ea typeface="Calibri"/>
                          <a:cs typeface="Arial"/>
                        </a:rPr>
                        <a:t>T</a:t>
                      </a:r>
                      <a:r>
                        <a:rPr lang="fr-FR" sz="2800" dirty="0">
                          <a:latin typeface="Times New Roman"/>
                          <a:ea typeface="Calibri"/>
                          <a:cs typeface="Arial"/>
                        </a:rPr>
                        <a:t>angente : </a:t>
                      </a:r>
                      <a:r>
                        <a:rPr lang="fr-FR" sz="3200" b="1" dirty="0">
                          <a:solidFill>
                            <a:srgbClr val="E36C0A"/>
                          </a:solidFill>
                          <a:latin typeface="Times New Roman"/>
                          <a:ea typeface="Calibri"/>
                          <a:cs typeface="Arial"/>
                        </a:rPr>
                        <a:t>O</a:t>
                      </a:r>
                      <a:r>
                        <a:rPr lang="fr-FR" sz="2800" dirty="0">
                          <a:latin typeface="Times New Roman"/>
                          <a:ea typeface="Calibri"/>
                          <a:cs typeface="Arial"/>
                        </a:rPr>
                        <a:t>pposé sur </a:t>
                      </a:r>
                      <a:r>
                        <a:rPr lang="fr-FR" sz="3200" b="1" dirty="0">
                          <a:solidFill>
                            <a:srgbClr val="00B050"/>
                          </a:solidFill>
                          <a:latin typeface="Times New Roman"/>
                          <a:ea typeface="Calibri"/>
                          <a:cs typeface="Arial"/>
                        </a:rPr>
                        <a:t>A</a:t>
                      </a:r>
                      <a:r>
                        <a:rPr lang="fr-FR" sz="2800" dirty="0">
                          <a:latin typeface="Times New Roman"/>
                          <a:ea typeface="Calibri"/>
                          <a:cs typeface="Arial"/>
                        </a:rPr>
                        <a:t>djacent</a:t>
                      </a:r>
                      <a:endParaRPr lang="fr-FR"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1023582" y="1828800"/>
            <a:ext cx="10677923" cy="107721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Pour m</a:t>
            </a:r>
            <a:r>
              <a:rPr kumimoji="0" lang="fr-FR" sz="3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moriser les trois rapports (ou lignes) trigonom</a:t>
            </a:r>
            <a:r>
              <a:rPr kumimoji="0" lang="fr-FR" sz="3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triques, </a:t>
            </a:r>
          </a:p>
          <a:p>
            <a:pPr marL="0" marR="0" lvl="0" indent="0" algn="l" defTabSz="914400" rtl="0" eaLnBrk="1" fontAlgn="base" latinLnBrk="0" hangingPunct="1">
              <a:lnSpc>
                <a:spcPct val="100000"/>
              </a:lnSpc>
              <a:spcBef>
                <a:spcPct val="0"/>
              </a:spcBef>
              <a:spcAft>
                <a:spcPct val="0"/>
              </a:spcAft>
              <a:buClrTx/>
              <a:buSzTx/>
              <a:tabLst/>
            </a:pP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 utilise le sigle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mn</a:t>
            </a:r>
            <a:r>
              <a:rPr kumimoji="0" lang="fr-FR" sz="3200" b="1" i="0" u="none" strike="noStrike" cap="none" normalizeH="0" baseline="0" dirty="0" smtClean="0">
                <a:ln>
                  <a:noFill/>
                </a:ln>
                <a:solidFill>
                  <a:srgbClr val="FF0000"/>
                </a:solidFill>
                <a:effectLst/>
                <a:latin typeface="Calibri"/>
                <a:ea typeface="Calibri" pitchFamily="34" charset="0"/>
                <a:cs typeface="Times New Roman" pitchFamily="18" charset="0"/>
              </a:rPr>
              <a:t>é</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motechnique</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32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SOH-CAH-TOA</a:t>
            </a:r>
            <a:r>
              <a:rPr kumimoji="0" lang="fr-FR" sz="3200" b="0" i="0" u="none" strike="noStrike" cap="none" normalizeH="0" baseline="0" dirty="0" smtClean="0">
                <a:ln>
                  <a:noFill/>
                </a:ln>
                <a:solidFill>
                  <a:schemeClr val="tx1"/>
                </a:solidFill>
                <a:effectLst/>
                <a:latin typeface="Calibri"/>
                <a:ea typeface="Calibri" pitchFamily="34" charset="0"/>
                <a:cs typeface="Times New Roman" pitchFamily="18" charset="0"/>
              </a:rPr>
              <a:t> » </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5176130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6653" y="2723575"/>
            <a:ext cx="11620539" cy="20621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fr-FR" sz="3200" dirty="0" smtClean="0">
                <a:latin typeface="Amiri" pitchFamily="2" charset="-78"/>
                <a:cs typeface="Amiri" pitchFamily="2" charset="-78"/>
              </a:rPr>
              <a:t>On considère une urne contenant </a:t>
            </a:r>
            <a:r>
              <a:rPr lang="fr-FR" sz="3200" i="1" dirty="0" smtClean="0">
                <a:latin typeface="Amiri" pitchFamily="2" charset="-78"/>
                <a:cs typeface="Amiri" pitchFamily="2" charset="-78"/>
              </a:rPr>
              <a:t>n</a:t>
            </a:r>
            <a:r>
              <a:rPr lang="fr-FR" sz="3200" dirty="0" smtClean="0">
                <a:latin typeface="Amiri" pitchFamily="2" charset="-78"/>
                <a:cs typeface="Amiri" pitchFamily="2" charset="-78"/>
              </a:rPr>
              <a:t>+1 jetons indiscernables au toucher numérotés de 0 à </a:t>
            </a:r>
            <a:r>
              <a:rPr lang="fr-FR" sz="3200" i="1" dirty="0" smtClean="0">
                <a:latin typeface="Amiri" pitchFamily="2" charset="-78"/>
                <a:cs typeface="Amiri" pitchFamily="2" charset="-78"/>
              </a:rPr>
              <a:t>n</a:t>
            </a:r>
            <a:r>
              <a:rPr lang="fr-FR" sz="3200" dirty="0" smtClean="0">
                <a:latin typeface="Amiri" pitchFamily="2" charset="-78"/>
                <a:cs typeface="Amiri" pitchFamily="2" charset="-78"/>
              </a:rPr>
              <a:t>, où </a:t>
            </a:r>
            <a:r>
              <a:rPr lang="fr-FR" sz="3200" i="1" dirty="0" smtClean="0">
                <a:latin typeface="Amiri" pitchFamily="2" charset="-78"/>
                <a:cs typeface="Amiri" pitchFamily="2" charset="-78"/>
              </a:rPr>
              <a:t>n</a:t>
            </a:r>
            <a:r>
              <a:rPr lang="fr-FR" sz="3200" dirty="0" smtClean="0">
                <a:latin typeface="Amiri" pitchFamily="2" charset="-78"/>
                <a:cs typeface="Amiri" pitchFamily="2" charset="-78"/>
              </a:rPr>
              <a:t> est un entier naturel supérieur ou égal à 2. On tire au hasard un jeton de l'urne.</a:t>
            </a:r>
          </a:p>
          <a:p>
            <a:pPr marL="742950" indent="-742950" algn="just"/>
            <a:r>
              <a:rPr lang="fr-FR" sz="3200" dirty="0" smtClean="0">
                <a:latin typeface="Amiri" pitchFamily="2" charset="-78"/>
                <a:cs typeface="Amiri" pitchFamily="2" charset="-78"/>
              </a:rPr>
              <a:t>Calculer la probabilité de tirer un jeton porte un carré parfait.</a:t>
            </a:r>
          </a:p>
        </p:txBody>
      </p:sp>
      <p:sp>
        <p:nvSpPr>
          <p:cNvPr id="5" name="ZoneTexte 4"/>
          <p:cNvSpPr txBox="1"/>
          <p:nvPr/>
        </p:nvSpPr>
        <p:spPr>
          <a:xfrm>
            <a:off x="476211" y="285729"/>
            <a:ext cx="11334829" cy="1323439"/>
          </a:xfrm>
          <a:prstGeom prst="rect">
            <a:avLst/>
          </a:prstGeom>
          <a:solidFill>
            <a:srgbClr val="FFFF00"/>
          </a:solidFill>
        </p:spPr>
        <p:txBody>
          <a:bodyPr wrap="square" rtlCol="0">
            <a:spAutoFit/>
          </a:bodyPr>
          <a:lstStyle/>
          <a:p>
            <a:r>
              <a:rPr lang="fr-FR" sz="8000" b="1" dirty="0" smtClean="0">
                <a:solidFill>
                  <a:srgbClr val="FF0000"/>
                </a:solidFill>
              </a:rPr>
              <a:t>       Bonus !</a:t>
            </a:r>
            <a:endParaRPr lang="fr-FR" sz="6600" dirty="0"/>
          </a:p>
        </p:txBody>
      </p:sp>
      <p:sp>
        <p:nvSpPr>
          <p:cNvPr id="15"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60</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57352" name="Picture 8" descr="C:\Users\Hp\Downloads\Fotolia_46694216_XL.jpg"/>
          <p:cNvPicPr>
            <a:picLocks noChangeAspect="1" noChangeArrowheads="1"/>
          </p:cNvPicPr>
          <p:nvPr/>
        </p:nvPicPr>
        <p:blipFill>
          <a:blip r:embed="rId2" cstate="print">
            <a:clrChange>
              <a:clrFrom>
                <a:srgbClr val="FAFAFA"/>
              </a:clrFrom>
              <a:clrTo>
                <a:srgbClr val="FAFAFA">
                  <a:alpha val="0"/>
                </a:srgbClr>
              </a:clrTo>
            </a:clrChange>
          </a:blip>
          <a:srcRect/>
          <a:stretch>
            <a:fillRect/>
          </a:stretch>
        </p:blipFill>
        <p:spPr bwMode="auto">
          <a:xfrm>
            <a:off x="8096264" y="285728"/>
            <a:ext cx="1809731" cy="1357298"/>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3005" y="2013888"/>
            <a:ext cx="11620539" cy="35394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fr-FR" sz="3200" dirty="0" smtClean="0">
                <a:latin typeface="Amiri" pitchFamily="2" charset="-78"/>
                <a:cs typeface="Amiri" pitchFamily="2" charset="-78"/>
              </a:rPr>
              <a:t>On considère une urne contenant </a:t>
            </a:r>
            <a:r>
              <a:rPr lang="fr-FR" sz="3200" i="1" dirty="0" smtClean="0">
                <a:latin typeface="Amiri" pitchFamily="2" charset="-78"/>
                <a:cs typeface="Amiri" pitchFamily="2" charset="-78"/>
              </a:rPr>
              <a:t>n</a:t>
            </a:r>
            <a:r>
              <a:rPr lang="fr-FR" sz="3200" dirty="0" smtClean="0">
                <a:latin typeface="Amiri" pitchFamily="2" charset="-78"/>
                <a:cs typeface="Amiri" pitchFamily="2" charset="-78"/>
              </a:rPr>
              <a:t>+1 jetons indiscernables au toucher numérotés de 0 à </a:t>
            </a:r>
            <a:r>
              <a:rPr lang="fr-FR" sz="3200" i="1" dirty="0" smtClean="0">
                <a:latin typeface="Amiri" pitchFamily="2" charset="-78"/>
                <a:cs typeface="Amiri" pitchFamily="2" charset="-78"/>
              </a:rPr>
              <a:t>n</a:t>
            </a:r>
            <a:r>
              <a:rPr lang="fr-FR" sz="3200" dirty="0" smtClean="0">
                <a:latin typeface="Amiri" pitchFamily="2" charset="-78"/>
                <a:cs typeface="Amiri" pitchFamily="2" charset="-78"/>
              </a:rPr>
              <a:t>, où </a:t>
            </a:r>
            <a:r>
              <a:rPr lang="fr-FR" sz="3200" i="1" dirty="0" smtClean="0">
                <a:latin typeface="Amiri" pitchFamily="2" charset="-78"/>
                <a:cs typeface="Amiri" pitchFamily="2" charset="-78"/>
              </a:rPr>
              <a:t>n</a:t>
            </a:r>
            <a:r>
              <a:rPr lang="fr-FR" sz="3200" dirty="0" smtClean="0">
                <a:latin typeface="Amiri" pitchFamily="2" charset="-78"/>
                <a:cs typeface="Amiri" pitchFamily="2" charset="-78"/>
              </a:rPr>
              <a:t> est un entier naturel supérieur ou égal à 2. On tire au hasard un jeton de l'urne.</a:t>
            </a:r>
          </a:p>
          <a:p>
            <a:pPr marL="742950" indent="-742950" algn="just">
              <a:buAutoNum type="arabicParenR"/>
            </a:pPr>
            <a:r>
              <a:rPr lang="fr-FR" sz="3200" dirty="0" smtClean="0">
                <a:latin typeface="Amiri" pitchFamily="2" charset="-78"/>
                <a:cs typeface="Amiri" pitchFamily="2" charset="-78"/>
              </a:rPr>
              <a:t>Calculer la probabilité de tirer un jeton porte un carré parfait.</a:t>
            </a:r>
          </a:p>
          <a:p>
            <a:pPr marL="742950" indent="-742950" algn="just">
              <a:buAutoNum type="arabicParenR"/>
            </a:pPr>
            <a:r>
              <a:rPr lang="fr-FR" sz="3200" dirty="0" smtClean="0">
                <a:latin typeface="Amiri" pitchFamily="2" charset="-78"/>
                <a:cs typeface="Amiri" pitchFamily="2" charset="-78"/>
              </a:rPr>
              <a:t>Trouver la (ou les) valeurs de n pour que la probabilité soit égale à 1/5</a:t>
            </a:r>
            <a:endParaRPr lang="ar-MA" sz="3200" dirty="0" smtClean="0">
              <a:latin typeface="Amiri" pitchFamily="2" charset="-78"/>
              <a:cs typeface="Amiri" pitchFamily="2" charset="-78"/>
            </a:endParaRPr>
          </a:p>
        </p:txBody>
      </p:sp>
      <p:sp>
        <p:nvSpPr>
          <p:cNvPr id="5" name="ZoneTexte 4"/>
          <p:cNvSpPr txBox="1"/>
          <p:nvPr/>
        </p:nvSpPr>
        <p:spPr>
          <a:xfrm>
            <a:off x="476211" y="285729"/>
            <a:ext cx="11334829" cy="1323439"/>
          </a:xfrm>
          <a:prstGeom prst="rect">
            <a:avLst/>
          </a:prstGeom>
          <a:solidFill>
            <a:srgbClr val="FFFF00"/>
          </a:solidFill>
        </p:spPr>
        <p:txBody>
          <a:bodyPr wrap="square" rtlCol="0">
            <a:spAutoFit/>
          </a:bodyPr>
          <a:lstStyle/>
          <a:p>
            <a:r>
              <a:rPr lang="fr-FR" sz="8000" b="1" dirty="0" smtClean="0">
                <a:solidFill>
                  <a:srgbClr val="FF0000"/>
                </a:solidFill>
              </a:rPr>
              <a:t>       Bonus !</a:t>
            </a:r>
            <a:endParaRPr lang="fr-FR" sz="6600" dirty="0"/>
          </a:p>
        </p:txBody>
      </p:sp>
      <p:sp>
        <p:nvSpPr>
          <p:cNvPr id="15" name="Espace réservé du numéro de diapositive 4"/>
          <p:cNvSpPr>
            <a:spLocks noGrp="1"/>
          </p:cNvSpPr>
          <p:nvPr>
            <p:ph type="sldNum" sz="quarter" idx="12"/>
          </p:nvPr>
        </p:nvSpPr>
        <p:spPr>
          <a:xfrm>
            <a:off x="10953785" y="6356351"/>
            <a:ext cx="1186553" cy="365125"/>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61</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pic>
        <p:nvPicPr>
          <p:cNvPr id="57352" name="Picture 8" descr="C:\Users\Hp\Downloads\Fotolia_46694216_XL.jpg"/>
          <p:cNvPicPr>
            <a:picLocks noChangeAspect="1" noChangeArrowheads="1"/>
          </p:cNvPicPr>
          <p:nvPr/>
        </p:nvPicPr>
        <p:blipFill>
          <a:blip r:embed="rId2" cstate="print">
            <a:clrChange>
              <a:clrFrom>
                <a:srgbClr val="FAFAFA"/>
              </a:clrFrom>
              <a:clrTo>
                <a:srgbClr val="FAFAFA">
                  <a:alpha val="0"/>
                </a:srgbClr>
              </a:clrTo>
            </a:clrChange>
          </a:blip>
          <a:srcRect/>
          <a:stretch>
            <a:fillRect/>
          </a:stretch>
        </p:blipFill>
        <p:spPr bwMode="auto">
          <a:xfrm>
            <a:off x="8096264" y="285728"/>
            <a:ext cx="1809731" cy="135729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a:xfrm>
            <a:off x="11049036" y="6356350"/>
            <a:ext cx="1142965"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7</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1583140" y="2524835"/>
            <a:ext cx="9157647" cy="132343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8000" dirty="0" smtClean="0"/>
              <a:t>La chasse aux angles!</a:t>
            </a:r>
            <a:endParaRPr lang="fr-FR" sz="8000" dirty="0"/>
          </a:p>
        </p:txBody>
      </p:sp>
    </p:spTree>
    <p:extLst>
      <p:ext uri="{BB962C8B-B14F-4D97-AF65-F5344CB8AC3E}">
        <p14:creationId xmlns="" xmlns:p14="http://schemas.microsoft.com/office/powerpoint/2010/main" val="1517613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a:xfrm>
            <a:off x="11049036" y="6356350"/>
            <a:ext cx="1142965" cy="501650"/>
          </a:xfrm>
        </p:spPr>
        <p:style>
          <a:lnRef idx="2">
            <a:schemeClr val="accent2">
              <a:shade val="50000"/>
            </a:schemeClr>
          </a:lnRef>
          <a:fillRef idx="1">
            <a:schemeClr val="accent2"/>
          </a:fillRef>
          <a:effectRef idx="0">
            <a:schemeClr val="accent2"/>
          </a:effectRef>
          <a:fontRef idx="minor">
            <a:schemeClr val="lt1"/>
          </a:fontRef>
        </p:style>
        <p:txBody>
          <a:bodyPr/>
          <a:lstStyle/>
          <a:p>
            <a:pPr algn="ctr"/>
            <a:fld id="{57CD407A-32E7-48E7-8B79-37785BF471EB}" type="slidenum">
              <a:rPr lang="fr-FR" sz="3200" b="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rPr>
              <a:pPr algn="ctr"/>
              <a:t>8</a:t>
            </a:fld>
            <a:endParaRPr lang="fr-FR"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Britannic Bold" pitchFamily="34" charset="0"/>
            </a:endParaRPr>
          </a:p>
        </p:txBody>
      </p:sp>
      <p:sp>
        <p:nvSpPr>
          <p:cNvPr id="5" name="ZoneTexte 4"/>
          <p:cNvSpPr txBox="1"/>
          <p:nvPr/>
        </p:nvSpPr>
        <p:spPr>
          <a:xfrm>
            <a:off x="1146411" y="1460310"/>
            <a:ext cx="10058399" cy="34163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fr-FR" sz="3600" dirty="0" smtClean="0">
                <a:latin typeface="1Lionsys Reqa" pitchFamily="2" charset="-78"/>
                <a:cs typeface="1Lionsys Reqa" pitchFamily="2" charset="-78"/>
              </a:rPr>
              <a:t>Sur la figure relative à un problème géométrique, la chasse aux angles consiste à déterminer tous les angles ayant la même mesure. Elle permet souvent d'identifier des droites parallèles ou perpendiculaires, des triangles semblables ou isométriques, ou encore des quadrilatères cycliques (quatre points cocycliques).</a:t>
            </a:r>
            <a:endParaRPr lang="fr-FR" sz="3600" dirty="0">
              <a:latin typeface="1Lionsys Reqa" pitchFamily="2" charset="-78"/>
              <a:cs typeface="1Lionsys Reqa" pitchFamily="2" charset="-78"/>
            </a:endParaRPr>
          </a:p>
        </p:txBody>
      </p:sp>
    </p:spTree>
    <p:extLst>
      <p:ext uri="{BB962C8B-B14F-4D97-AF65-F5344CB8AC3E}">
        <p14:creationId xmlns="" xmlns:p14="http://schemas.microsoft.com/office/powerpoint/2010/main" val="1517613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877959" y="1940306"/>
            <a:ext cx="8572560"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fr-FR" sz="3600" b="1" dirty="0" smtClean="0"/>
              <a:t>Cercle trigonométrique à 12 points et une pratique enseignante </a:t>
            </a:r>
            <a:endParaRPr lang="fr-FR" sz="3600" b="1" dirty="0"/>
          </a:p>
        </p:txBody>
      </p:sp>
      <p:sp>
        <p:nvSpPr>
          <p:cNvPr id="9" name="Espace réservé du numéro de diapositive 8"/>
          <p:cNvSpPr>
            <a:spLocks noGrp="1"/>
          </p:cNvSpPr>
          <p:nvPr>
            <p:ph type="sldNum" sz="quarter" idx="12"/>
          </p:nvPr>
        </p:nvSpPr>
        <p:spPr/>
        <p:txBody>
          <a:bodyPr/>
          <a:lstStyle/>
          <a:p>
            <a:fld id="{57CD407A-32E7-48E7-8B79-37785BF471EB}" type="slidenum">
              <a:rPr lang="fr-FR" smtClean="0"/>
              <a:pPr/>
              <a:t>9</a:t>
            </a:fld>
            <a:endParaRPr lang="fr-FR"/>
          </a:p>
        </p:txBody>
      </p:sp>
      <p:sp>
        <p:nvSpPr>
          <p:cNvPr id="10" name="Espace réservé du numéro de diapositive 4"/>
          <p:cNvSpPr txBox="1">
            <a:spLocks/>
          </p:cNvSpPr>
          <p:nvPr/>
        </p:nvSpPr>
        <p:spPr>
          <a:xfrm>
            <a:off x="11049036" y="6357959"/>
            <a:ext cx="1104001" cy="4286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27432" tIns="45720" rIns="4572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CD407A-32E7-48E7-8B79-37785BF471EB}" type="slidenum">
              <a:rPr kumimoji="0" lang="fr-FR" sz="3200" b="1" i="0" u="none" strike="noStrike" kern="1200" cap="none" spc="0" normalizeH="0" baseline="0" noProof="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uLnTx/>
                <a:uFillTx/>
                <a:latin typeface="Britannic Bold"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FR" sz="3200" b="1" i="0" u="none" strike="noStrike" kern="1200" cap="none" spc="0" normalizeH="0" baseline="0" noProof="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uLnTx/>
              <a:uFillTx/>
              <a:latin typeface="Britannic Bold" pitchFamily="34" charset="0"/>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6540</TotalTime>
  <Words>1225</Words>
  <Application>Microsoft Office PowerPoint</Application>
  <PresentationFormat>Personnalisé</PresentationFormat>
  <Paragraphs>213</Paragraphs>
  <Slides>61</Slides>
  <Notes>0</Notes>
  <HiddenSlides>0</HiddenSlides>
  <MMClips>0</MMClips>
  <ScaleCrop>false</ScaleCrop>
  <HeadingPairs>
    <vt:vector size="4" baseType="variant">
      <vt:variant>
        <vt:lpstr>Thème</vt:lpstr>
      </vt:variant>
      <vt:variant>
        <vt:i4>1</vt:i4>
      </vt:variant>
      <vt:variant>
        <vt:lpstr>Titres des diapositives</vt:lpstr>
      </vt:variant>
      <vt:variant>
        <vt:i4>61</vt:i4>
      </vt:variant>
    </vt:vector>
  </HeadingPairs>
  <TitlesOfParts>
    <vt:vector size="62" baseType="lpstr">
      <vt:lpstr>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Zähringer</dc:creator>
  <cp:lastModifiedBy>Hp</cp:lastModifiedBy>
  <cp:revision>39</cp:revision>
  <dcterms:created xsi:type="dcterms:W3CDTF">2017-01-05T13:17:27Z</dcterms:created>
  <dcterms:modified xsi:type="dcterms:W3CDTF">2022-05-17T21:39:25Z</dcterms:modified>
</cp:coreProperties>
</file>