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4" r:id="rId3"/>
    <p:sldId id="305" r:id="rId4"/>
    <p:sldId id="30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0A8"/>
    <a:srgbClr val="FEC630"/>
    <a:srgbClr val="F0EEF0"/>
    <a:srgbClr val="52CBBE"/>
    <a:srgbClr val="FF5969"/>
    <a:srgbClr val="5D7373"/>
    <a:srgbClr val="52C9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1" autoAdjust="0"/>
    <p:restoredTop sz="94660"/>
  </p:normalViewPr>
  <p:slideViewPr>
    <p:cSldViewPr snapToGrid="0">
      <p:cViewPr>
        <p:scale>
          <a:sx n="70" d="100"/>
          <a:sy n="70" d="100"/>
        </p:scale>
        <p:origin x="-87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01454-E32C-4465-8FE6-7108FB8E18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BEB00AC-9B21-49DA-BECF-B479E29F987B}">
      <dgm:prSet phldrT="[Texte]"/>
      <dgm:spPr/>
      <dgm:t>
        <a:bodyPr/>
        <a:lstStyle/>
        <a:p>
          <a:r>
            <a:rPr lang="fr-FR" dirty="0" smtClean="0"/>
            <a:t>Idées</a:t>
          </a:r>
          <a:endParaRPr lang="fr-FR" dirty="0"/>
        </a:p>
      </dgm:t>
    </dgm:pt>
    <dgm:pt modelId="{52E25A78-1616-4091-B5E5-3A7F791D1CF4}" type="parTrans" cxnId="{3C89A890-557F-451D-BAFA-EC8EA98A5328}">
      <dgm:prSet/>
      <dgm:spPr/>
      <dgm:t>
        <a:bodyPr/>
        <a:lstStyle/>
        <a:p>
          <a:endParaRPr lang="fr-FR"/>
        </a:p>
      </dgm:t>
    </dgm:pt>
    <dgm:pt modelId="{A4821368-A069-4536-B9DF-F3627416B253}" type="sibTrans" cxnId="{3C89A890-557F-451D-BAFA-EC8EA98A5328}">
      <dgm:prSet/>
      <dgm:spPr/>
      <dgm:t>
        <a:bodyPr/>
        <a:lstStyle/>
        <a:p>
          <a:endParaRPr lang="fr-FR"/>
        </a:p>
      </dgm:t>
    </dgm:pt>
    <dgm:pt modelId="{23AFC167-ECCA-4426-B3C7-92735E07A55D}">
      <dgm:prSet phldrT="[Texte]"/>
      <dgm:spPr/>
      <dgm:t>
        <a:bodyPr/>
        <a:lstStyle/>
        <a:p>
          <a:r>
            <a:rPr lang="fr-FR" dirty="0" smtClean="0"/>
            <a:t>Productives (</a:t>
          </a:r>
          <a:r>
            <a:rPr lang="fr-FR" b="1" i="1" dirty="0" smtClean="0">
              <a:solidFill>
                <a:srgbClr val="FF0000"/>
              </a:solidFill>
            </a:rPr>
            <a:t>générales</a:t>
          </a:r>
          <a:r>
            <a:rPr lang="fr-FR" dirty="0" smtClean="0"/>
            <a:t>)</a:t>
          </a:r>
          <a:endParaRPr lang="fr-FR" dirty="0"/>
        </a:p>
      </dgm:t>
    </dgm:pt>
    <dgm:pt modelId="{8E2D07F2-0173-44C2-B1F6-7EA2E182FE8A}" type="parTrans" cxnId="{38B92156-FD69-401B-A657-693F57A02EDC}">
      <dgm:prSet/>
      <dgm:spPr/>
      <dgm:t>
        <a:bodyPr/>
        <a:lstStyle/>
        <a:p>
          <a:endParaRPr lang="fr-FR"/>
        </a:p>
      </dgm:t>
    </dgm:pt>
    <dgm:pt modelId="{72096C6F-414C-4CFA-B1D0-75490D16E119}" type="sibTrans" cxnId="{38B92156-FD69-401B-A657-693F57A02EDC}">
      <dgm:prSet/>
      <dgm:spPr/>
      <dgm:t>
        <a:bodyPr/>
        <a:lstStyle/>
        <a:p>
          <a:endParaRPr lang="fr-FR"/>
        </a:p>
      </dgm:t>
    </dgm:pt>
    <dgm:pt modelId="{1C097260-E1B8-41A3-B84F-125B8CC48174}">
      <dgm:prSet phldrT="[Texte]"/>
      <dgm:spPr/>
      <dgm:t>
        <a:bodyPr/>
        <a:lstStyle/>
        <a:p>
          <a:r>
            <a:rPr lang="fr-FR" dirty="0" smtClean="0"/>
            <a:t>Répétitives (</a:t>
          </a:r>
          <a:r>
            <a:rPr lang="fr-FR" b="1" i="1" dirty="0" smtClean="0">
              <a:solidFill>
                <a:srgbClr val="FF0000"/>
              </a:solidFill>
            </a:rPr>
            <a:t>spécifiques</a:t>
          </a:r>
          <a:r>
            <a:rPr lang="fr-FR" dirty="0" smtClean="0"/>
            <a:t>)</a:t>
          </a:r>
          <a:endParaRPr lang="fr-FR" dirty="0"/>
        </a:p>
      </dgm:t>
    </dgm:pt>
    <dgm:pt modelId="{04DBB754-6183-4932-A9AC-16EDBFD7AF96}" type="parTrans" cxnId="{A52FD650-8427-423F-8200-D221B1CCCCB0}">
      <dgm:prSet/>
      <dgm:spPr/>
      <dgm:t>
        <a:bodyPr/>
        <a:lstStyle/>
        <a:p>
          <a:endParaRPr lang="fr-FR"/>
        </a:p>
      </dgm:t>
    </dgm:pt>
    <dgm:pt modelId="{994FF5C9-6A8E-41DF-A1B3-F2D239010781}" type="sibTrans" cxnId="{A52FD650-8427-423F-8200-D221B1CCCCB0}">
      <dgm:prSet/>
      <dgm:spPr/>
      <dgm:t>
        <a:bodyPr/>
        <a:lstStyle/>
        <a:p>
          <a:endParaRPr lang="fr-FR"/>
        </a:p>
      </dgm:t>
    </dgm:pt>
    <dgm:pt modelId="{DB45A98B-37FC-48DE-931E-C9F5618C63B8}" type="pres">
      <dgm:prSet presAssocID="{5C001454-E32C-4465-8FE6-7108FB8E18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378CCC5-F57D-4FE3-8DA8-B8744B232921}" type="pres">
      <dgm:prSet presAssocID="{BBEB00AC-9B21-49DA-BECF-B479E29F987B}" presName="hierRoot1" presStyleCnt="0"/>
      <dgm:spPr/>
    </dgm:pt>
    <dgm:pt modelId="{94A32B55-4E8E-4C17-AAEB-2CADAD3DD259}" type="pres">
      <dgm:prSet presAssocID="{BBEB00AC-9B21-49DA-BECF-B479E29F987B}" presName="composite" presStyleCnt="0"/>
      <dgm:spPr/>
    </dgm:pt>
    <dgm:pt modelId="{8FDCB593-F0F6-4628-9EA2-B7F3068B6875}" type="pres">
      <dgm:prSet presAssocID="{BBEB00AC-9B21-49DA-BECF-B479E29F987B}" presName="background" presStyleLbl="node0" presStyleIdx="0" presStyleCnt="1"/>
      <dgm:spPr/>
    </dgm:pt>
    <dgm:pt modelId="{D0128404-26F9-423A-8CA1-C95FB25C323E}" type="pres">
      <dgm:prSet presAssocID="{BBEB00AC-9B21-49DA-BECF-B479E29F987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476D090-4DD6-46ED-9B21-293A9F952790}" type="pres">
      <dgm:prSet presAssocID="{BBEB00AC-9B21-49DA-BECF-B479E29F987B}" presName="hierChild2" presStyleCnt="0"/>
      <dgm:spPr/>
    </dgm:pt>
    <dgm:pt modelId="{58A0C869-A6CA-4684-9998-5E69C1061BAF}" type="pres">
      <dgm:prSet presAssocID="{8E2D07F2-0173-44C2-B1F6-7EA2E182FE8A}" presName="Name10" presStyleLbl="parChTrans1D2" presStyleIdx="0" presStyleCnt="2"/>
      <dgm:spPr/>
      <dgm:t>
        <a:bodyPr/>
        <a:lstStyle/>
        <a:p>
          <a:endParaRPr lang="fr-FR"/>
        </a:p>
      </dgm:t>
    </dgm:pt>
    <dgm:pt modelId="{D59082DA-7E5B-4EF6-9FAA-D6224806EEA3}" type="pres">
      <dgm:prSet presAssocID="{23AFC167-ECCA-4426-B3C7-92735E07A55D}" presName="hierRoot2" presStyleCnt="0"/>
      <dgm:spPr/>
    </dgm:pt>
    <dgm:pt modelId="{A69FD1CC-5C0C-4ECA-BF84-1EC1AA5730EA}" type="pres">
      <dgm:prSet presAssocID="{23AFC167-ECCA-4426-B3C7-92735E07A55D}" presName="composite2" presStyleCnt="0"/>
      <dgm:spPr/>
    </dgm:pt>
    <dgm:pt modelId="{968025B1-E27A-4D16-8EC5-49F0223DCA9E}" type="pres">
      <dgm:prSet presAssocID="{23AFC167-ECCA-4426-B3C7-92735E07A55D}" presName="background2" presStyleLbl="node2" presStyleIdx="0" presStyleCnt="2"/>
      <dgm:spPr/>
    </dgm:pt>
    <dgm:pt modelId="{A434C44F-87E2-47E6-83C3-9443826773B1}" type="pres">
      <dgm:prSet presAssocID="{23AFC167-ECCA-4426-B3C7-92735E07A55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BBB1588-5771-4350-8C09-0C7F8EB437ED}" type="pres">
      <dgm:prSet presAssocID="{23AFC167-ECCA-4426-B3C7-92735E07A55D}" presName="hierChild3" presStyleCnt="0"/>
      <dgm:spPr/>
    </dgm:pt>
    <dgm:pt modelId="{4FE61B48-925A-4826-A3CA-4034E66B0FB2}" type="pres">
      <dgm:prSet presAssocID="{04DBB754-6183-4932-A9AC-16EDBFD7AF96}" presName="Name10" presStyleLbl="parChTrans1D2" presStyleIdx="1" presStyleCnt="2"/>
      <dgm:spPr/>
      <dgm:t>
        <a:bodyPr/>
        <a:lstStyle/>
        <a:p>
          <a:endParaRPr lang="fr-FR"/>
        </a:p>
      </dgm:t>
    </dgm:pt>
    <dgm:pt modelId="{D23A7969-C9CC-4B10-9FBD-B089F304D3DB}" type="pres">
      <dgm:prSet presAssocID="{1C097260-E1B8-41A3-B84F-125B8CC48174}" presName="hierRoot2" presStyleCnt="0"/>
      <dgm:spPr/>
    </dgm:pt>
    <dgm:pt modelId="{EF45AD25-AD0D-4CB7-A186-EAAF39E85F9F}" type="pres">
      <dgm:prSet presAssocID="{1C097260-E1B8-41A3-B84F-125B8CC48174}" presName="composite2" presStyleCnt="0"/>
      <dgm:spPr/>
    </dgm:pt>
    <dgm:pt modelId="{3B098E60-98E4-4230-AE96-0AD2EE076F5E}" type="pres">
      <dgm:prSet presAssocID="{1C097260-E1B8-41A3-B84F-125B8CC48174}" presName="background2" presStyleLbl="node2" presStyleIdx="1" presStyleCnt="2"/>
      <dgm:spPr/>
    </dgm:pt>
    <dgm:pt modelId="{95BFC35E-4E24-4652-8C3D-4D091DA73D39}" type="pres">
      <dgm:prSet presAssocID="{1C097260-E1B8-41A3-B84F-125B8CC4817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3CEA74-4BA7-41AA-BFAF-01BC96B01E9C}" type="pres">
      <dgm:prSet presAssocID="{1C097260-E1B8-41A3-B84F-125B8CC48174}" presName="hierChild3" presStyleCnt="0"/>
      <dgm:spPr/>
    </dgm:pt>
  </dgm:ptLst>
  <dgm:cxnLst>
    <dgm:cxn modelId="{51A885E3-7C84-4C08-AC5E-CDF727D3BAE2}" type="presOf" srcId="{8E2D07F2-0173-44C2-B1F6-7EA2E182FE8A}" destId="{58A0C869-A6CA-4684-9998-5E69C1061BAF}" srcOrd="0" destOrd="0" presId="urn:microsoft.com/office/officeart/2005/8/layout/hierarchy1"/>
    <dgm:cxn modelId="{9F6612A5-883C-48C0-9C90-DE84B438AB2B}" type="presOf" srcId="{BBEB00AC-9B21-49DA-BECF-B479E29F987B}" destId="{D0128404-26F9-423A-8CA1-C95FB25C323E}" srcOrd="0" destOrd="0" presId="urn:microsoft.com/office/officeart/2005/8/layout/hierarchy1"/>
    <dgm:cxn modelId="{38B92156-FD69-401B-A657-693F57A02EDC}" srcId="{BBEB00AC-9B21-49DA-BECF-B479E29F987B}" destId="{23AFC167-ECCA-4426-B3C7-92735E07A55D}" srcOrd="0" destOrd="0" parTransId="{8E2D07F2-0173-44C2-B1F6-7EA2E182FE8A}" sibTransId="{72096C6F-414C-4CFA-B1D0-75490D16E119}"/>
    <dgm:cxn modelId="{3C89A890-557F-451D-BAFA-EC8EA98A5328}" srcId="{5C001454-E32C-4465-8FE6-7108FB8E18E7}" destId="{BBEB00AC-9B21-49DA-BECF-B479E29F987B}" srcOrd="0" destOrd="0" parTransId="{52E25A78-1616-4091-B5E5-3A7F791D1CF4}" sibTransId="{A4821368-A069-4536-B9DF-F3627416B253}"/>
    <dgm:cxn modelId="{A6222E60-74E4-459B-A88B-0CFA0A70C075}" type="presOf" srcId="{1C097260-E1B8-41A3-B84F-125B8CC48174}" destId="{95BFC35E-4E24-4652-8C3D-4D091DA73D39}" srcOrd="0" destOrd="0" presId="urn:microsoft.com/office/officeart/2005/8/layout/hierarchy1"/>
    <dgm:cxn modelId="{A52FD650-8427-423F-8200-D221B1CCCCB0}" srcId="{BBEB00AC-9B21-49DA-BECF-B479E29F987B}" destId="{1C097260-E1B8-41A3-B84F-125B8CC48174}" srcOrd="1" destOrd="0" parTransId="{04DBB754-6183-4932-A9AC-16EDBFD7AF96}" sibTransId="{994FF5C9-6A8E-41DF-A1B3-F2D239010781}"/>
    <dgm:cxn modelId="{2049EE7E-BE57-4CC4-BA9D-D99EE92B228D}" type="presOf" srcId="{23AFC167-ECCA-4426-B3C7-92735E07A55D}" destId="{A434C44F-87E2-47E6-83C3-9443826773B1}" srcOrd="0" destOrd="0" presId="urn:microsoft.com/office/officeart/2005/8/layout/hierarchy1"/>
    <dgm:cxn modelId="{322361AF-E43B-4713-9E12-8F3B8FC8C642}" type="presOf" srcId="{5C001454-E32C-4465-8FE6-7108FB8E18E7}" destId="{DB45A98B-37FC-48DE-931E-C9F5618C63B8}" srcOrd="0" destOrd="0" presId="urn:microsoft.com/office/officeart/2005/8/layout/hierarchy1"/>
    <dgm:cxn modelId="{74C31C29-155F-421F-8F11-AF6801E2BF7B}" type="presOf" srcId="{04DBB754-6183-4932-A9AC-16EDBFD7AF96}" destId="{4FE61B48-925A-4826-A3CA-4034E66B0FB2}" srcOrd="0" destOrd="0" presId="urn:microsoft.com/office/officeart/2005/8/layout/hierarchy1"/>
    <dgm:cxn modelId="{727DEABB-3B2C-48C3-AA0C-427C178954F1}" type="presParOf" srcId="{DB45A98B-37FC-48DE-931E-C9F5618C63B8}" destId="{8378CCC5-F57D-4FE3-8DA8-B8744B232921}" srcOrd="0" destOrd="0" presId="urn:microsoft.com/office/officeart/2005/8/layout/hierarchy1"/>
    <dgm:cxn modelId="{3A222F8A-33C4-4C57-8A31-CE14C7DF7466}" type="presParOf" srcId="{8378CCC5-F57D-4FE3-8DA8-B8744B232921}" destId="{94A32B55-4E8E-4C17-AAEB-2CADAD3DD259}" srcOrd="0" destOrd="0" presId="urn:microsoft.com/office/officeart/2005/8/layout/hierarchy1"/>
    <dgm:cxn modelId="{F69ECA26-4800-4FBD-882D-E281E1B9CD3C}" type="presParOf" srcId="{94A32B55-4E8E-4C17-AAEB-2CADAD3DD259}" destId="{8FDCB593-F0F6-4628-9EA2-B7F3068B6875}" srcOrd="0" destOrd="0" presId="urn:microsoft.com/office/officeart/2005/8/layout/hierarchy1"/>
    <dgm:cxn modelId="{C4BDA9C5-7C76-40E3-9BBD-138930061F1E}" type="presParOf" srcId="{94A32B55-4E8E-4C17-AAEB-2CADAD3DD259}" destId="{D0128404-26F9-423A-8CA1-C95FB25C323E}" srcOrd="1" destOrd="0" presId="urn:microsoft.com/office/officeart/2005/8/layout/hierarchy1"/>
    <dgm:cxn modelId="{C748B593-4A70-41F0-8C62-77A406B404EF}" type="presParOf" srcId="{8378CCC5-F57D-4FE3-8DA8-B8744B232921}" destId="{D476D090-4DD6-46ED-9B21-293A9F952790}" srcOrd="1" destOrd="0" presId="urn:microsoft.com/office/officeart/2005/8/layout/hierarchy1"/>
    <dgm:cxn modelId="{0F86CE65-526A-4FFE-90A1-A2BD6287A298}" type="presParOf" srcId="{D476D090-4DD6-46ED-9B21-293A9F952790}" destId="{58A0C869-A6CA-4684-9998-5E69C1061BAF}" srcOrd="0" destOrd="0" presId="urn:microsoft.com/office/officeart/2005/8/layout/hierarchy1"/>
    <dgm:cxn modelId="{A1D5DF20-7677-48D8-917C-47A8548A664E}" type="presParOf" srcId="{D476D090-4DD6-46ED-9B21-293A9F952790}" destId="{D59082DA-7E5B-4EF6-9FAA-D6224806EEA3}" srcOrd="1" destOrd="0" presId="urn:microsoft.com/office/officeart/2005/8/layout/hierarchy1"/>
    <dgm:cxn modelId="{65A221B2-06B2-4944-A31A-F0E0E3891CD2}" type="presParOf" srcId="{D59082DA-7E5B-4EF6-9FAA-D6224806EEA3}" destId="{A69FD1CC-5C0C-4ECA-BF84-1EC1AA5730EA}" srcOrd="0" destOrd="0" presId="urn:microsoft.com/office/officeart/2005/8/layout/hierarchy1"/>
    <dgm:cxn modelId="{9A29568C-58E7-4710-A2D9-98657A30A851}" type="presParOf" srcId="{A69FD1CC-5C0C-4ECA-BF84-1EC1AA5730EA}" destId="{968025B1-E27A-4D16-8EC5-49F0223DCA9E}" srcOrd="0" destOrd="0" presId="urn:microsoft.com/office/officeart/2005/8/layout/hierarchy1"/>
    <dgm:cxn modelId="{0D534BFF-23A3-459F-8931-D8128751B94F}" type="presParOf" srcId="{A69FD1CC-5C0C-4ECA-BF84-1EC1AA5730EA}" destId="{A434C44F-87E2-47E6-83C3-9443826773B1}" srcOrd="1" destOrd="0" presId="urn:microsoft.com/office/officeart/2005/8/layout/hierarchy1"/>
    <dgm:cxn modelId="{2B282CE6-D005-4285-9B1B-2E59CF4E8A06}" type="presParOf" srcId="{D59082DA-7E5B-4EF6-9FAA-D6224806EEA3}" destId="{6BBB1588-5771-4350-8C09-0C7F8EB437ED}" srcOrd="1" destOrd="0" presId="urn:microsoft.com/office/officeart/2005/8/layout/hierarchy1"/>
    <dgm:cxn modelId="{98A9C54B-8323-4D4F-9304-FC61F7E886C6}" type="presParOf" srcId="{D476D090-4DD6-46ED-9B21-293A9F952790}" destId="{4FE61B48-925A-4826-A3CA-4034E66B0FB2}" srcOrd="2" destOrd="0" presId="urn:microsoft.com/office/officeart/2005/8/layout/hierarchy1"/>
    <dgm:cxn modelId="{80A39A37-5619-405A-A32E-6E6D6291A433}" type="presParOf" srcId="{D476D090-4DD6-46ED-9B21-293A9F952790}" destId="{D23A7969-C9CC-4B10-9FBD-B089F304D3DB}" srcOrd="3" destOrd="0" presId="urn:microsoft.com/office/officeart/2005/8/layout/hierarchy1"/>
    <dgm:cxn modelId="{4C4B7DA8-7324-4CED-9513-AB7616576482}" type="presParOf" srcId="{D23A7969-C9CC-4B10-9FBD-B089F304D3DB}" destId="{EF45AD25-AD0D-4CB7-A186-EAAF39E85F9F}" srcOrd="0" destOrd="0" presId="urn:microsoft.com/office/officeart/2005/8/layout/hierarchy1"/>
    <dgm:cxn modelId="{F3F07726-B77A-4D94-BA9D-41E5E6ACD3AE}" type="presParOf" srcId="{EF45AD25-AD0D-4CB7-A186-EAAF39E85F9F}" destId="{3B098E60-98E4-4230-AE96-0AD2EE076F5E}" srcOrd="0" destOrd="0" presId="urn:microsoft.com/office/officeart/2005/8/layout/hierarchy1"/>
    <dgm:cxn modelId="{8A0518A8-CA3D-4491-AE18-EAB68814D831}" type="presParOf" srcId="{EF45AD25-AD0D-4CB7-A186-EAAF39E85F9F}" destId="{95BFC35E-4E24-4652-8C3D-4D091DA73D39}" srcOrd="1" destOrd="0" presId="urn:microsoft.com/office/officeart/2005/8/layout/hierarchy1"/>
    <dgm:cxn modelId="{3AE2DB63-F765-4AB2-8CDD-E3BDDD6A2DBA}" type="presParOf" srcId="{D23A7969-C9CC-4B10-9FBD-B089F304D3DB}" destId="{3B3CEA74-4BA7-41AA-BFAF-01BC96B01E9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pPr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/>
          <p:cNvSpPr txBox="1"/>
          <p:nvPr/>
        </p:nvSpPr>
        <p:spPr>
          <a:xfrm>
            <a:off x="1352550" y="2800351"/>
            <a:ext cx="91630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5400" b="1" dirty="0" err="1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مجزوءة</a:t>
            </a:r>
            <a:r>
              <a:rPr lang="ar-MA" sz="5400" b="1" dirty="0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 : ورشة الإنتاج </a:t>
            </a:r>
            <a:r>
              <a:rPr lang="ar-MA" sz="5400" b="1" dirty="0" err="1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الديداكتيكي</a:t>
            </a:r>
            <a:endParaRPr lang="ar-MA" sz="5400" b="1" dirty="0" smtClean="0">
              <a:solidFill>
                <a:srgbClr val="0070C0"/>
              </a:solidFill>
              <a:latin typeface="Amiri" pitchFamily="2" charset="-78"/>
              <a:cs typeface="Amiri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228850" y="4305300"/>
            <a:ext cx="7696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endParaRPr lang="ar-MA" sz="1050" b="1" dirty="0" smtClean="0">
              <a:latin typeface="Amiri" pitchFamily="2" charset="-78"/>
              <a:cs typeface="Amiri" pitchFamily="2" charset="-78"/>
            </a:endParaRPr>
          </a:p>
          <a:p>
            <a:pPr algn="ctr" rtl="1"/>
            <a:r>
              <a:rPr lang="ar-MA" sz="3600" b="1" smtClean="0">
                <a:latin typeface="Amiri" pitchFamily="2" charset="-78"/>
                <a:cs typeface="Amiri" pitchFamily="2" charset="-78"/>
              </a:rPr>
              <a:t>أفكار إنتاجية لتمارين</a:t>
            </a:r>
            <a:endParaRPr lang="fr-FR" sz="36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652165" y="167482"/>
            <a:ext cx="677848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661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PGCD &amp; PPCM</a:t>
            </a:r>
            <a:endParaRPr lang="fr-FR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357299"/>
            <a:ext cx="662308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1329615"/>
            <a:ext cx="5810291" cy="4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38216" y="285729"/>
            <a:ext cx="914406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3600" b="1" dirty="0" smtClean="0"/>
              <a:t>Résolution d’une (in)équation</a:t>
            </a:r>
            <a:endParaRPr lang="fr-FR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475" y="1071545"/>
            <a:ext cx="6762797" cy="55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Équation modulaire</a:t>
            </a:r>
            <a:endParaRPr lang="fr-FR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214423"/>
            <a:ext cx="5619789" cy="49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Étude d’une fonction</a:t>
            </a:r>
            <a:endParaRPr lang="fr-FR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571612"/>
            <a:ext cx="8667811" cy="2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57213" y="4357695"/>
            <a:ext cx="1057282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7030A0"/>
                </a:solidFill>
              </a:rPr>
              <a:t>Travail à faire </a:t>
            </a:r>
          </a:p>
          <a:p>
            <a:r>
              <a:rPr lang="fr-FR" sz="2800" i="1" dirty="0" smtClean="0">
                <a:solidFill>
                  <a:srgbClr val="002060"/>
                </a:solidFill>
              </a:rPr>
              <a:t>À partir du résultat affiché, produire un exercice qui a pour objectif l’étude de la fonction ci-dessus. 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356351"/>
            <a:ext cx="109130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52464" y="500043"/>
            <a:ext cx="1047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http://www.lovemaths.fr/func.html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357298"/>
            <a:ext cx="10096528" cy="435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9878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952" y="1785926"/>
            <a:ext cx="69350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7" y="128584"/>
            <a:ext cx="11940315" cy="544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071547"/>
            <a:ext cx="8559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18"/>
            <a:ext cx="12268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Lecture des figures</a:t>
            </a:r>
            <a:endParaRPr lang="fr-FR" sz="36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07A-32E7-48E7-8B79-37785BF471EB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2294" name="Picture 6" descr="https://lh3.googleusercontent.com/proxy/4JW9HbpJs0OMcaoHuDqyJjk95JNLJIvRYBGAdTdmEFK7zMBTrOkHkdsbDR0QT4mORSWH1Xb0H7-NLRxu3bfe1iOn8jrCObFmgMkYG4lv-baacWb6EN4A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24" y="1643050"/>
            <a:ext cx="8094681" cy="4286280"/>
          </a:xfrm>
          <a:prstGeom prst="rect">
            <a:avLst/>
          </a:prstGeom>
          <a:noFill/>
        </p:spPr>
      </p:pic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049036" y="6357959"/>
            <a:ext cx="1104001" cy="428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7432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D407A-32E7-48E7-8B79-37785BF471EB}" type="slidenum">
              <a:rPr kumimoji="0" lang="fr-FR" sz="32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30555" y="1160059"/>
            <a:ext cx="5909480" cy="1856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 smtClean="0"/>
              <a:t>حول </a:t>
            </a:r>
            <a:r>
              <a:rPr lang="ar-MA" sz="3200" dirty="0" err="1" smtClean="0"/>
              <a:t>الإنتاجات</a:t>
            </a:r>
            <a:r>
              <a:rPr lang="ar-MA" sz="3200" dirty="0" smtClean="0"/>
              <a:t> المقترحة في </a:t>
            </a:r>
            <a:r>
              <a:rPr lang="ar-MA" sz="3200" dirty="0" err="1" smtClean="0"/>
              <a:t>المجزوءة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214291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Chercher autrement!</a:t>
            </a:r>
            <a:endParaRPr lang="fr-FR" sz="36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07A-32E7-48E7-8B79-37785BF471E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049036" y="6357959"/>
            <a:ext cx="1104001" cy="428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7432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D407A-32E7-48E7-8B79-37785BF471EB}" type="slidenum">
              <a:rPr kumimoji="0" lang="fr-FR" sz="32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85926"/>
            <a:ext cx="1229055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139464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Chercher autrement!</a:t>
            </a:r>
            <a:endParaRPr lang="fr-FR" sz="36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07A-32E7-48E7-8B79-37785BF471E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049036" y="6357959"/>
            <a:ext cx="1104001" cy="428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7432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D407A-32E7-48E7-8B79-37785BF471EB}" type="slidenum">
              <a:rPr kumimoji="0" lang="fr-FR" sz="32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62" y="857232"/>
            <a:ext cx="9998572" cy="53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142853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Chercher autrement!</a:t>
            </a:r>
            <a:endParaRPr lang="fr-FR" sz="36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07A-32E7-48E7-8B79-37785BF471E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049036" y="6357959"/>
            <a:ext cx="1104001" cy="428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7432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D407A-32E7-48E7-8B79-37785BF471EB}" type="slidenum">
              <a:rPr kumimoji="0" lang="fr-FR" sz="32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2" y="904398"/>
            <a:ext cx="10477573" cy="562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Utilisation de </a:t>
            </a:r>
            <a:r>
              <a:rPr lang="fr-FR" sz="3600" b="1" dirty="0" err="1" smtClean="0"/>
              <a:t>GeoGebra</a:t>
            </a:r>
            <a:endParaRPr lang="fr-FR" sz="36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07A-32E7-48E7-8B79-37785BF471E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049036" y="6357959"/>
            <a:ext cx="1104001" cy="428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7432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D407A-32E7-48E7-8B79-37785BF471EB}" type="slidenum">
              <a:rPr kumimoji="0" lang="fr-FR" sz="32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984" y="2000241"/>
            <a:ext cx="431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0"/>
            <a:ext cx="996052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005913" cy="62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0"/>
            <a:ext cx="996052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81" y="0"/>
            <a:ext cx="1220828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356351"/>
            <a:ext cx="109130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0" name="Picture 2" descr="Appel à Idé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712" y="969658"/>
            <a:ext cx="4762533" cy="217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19219" y="2643183"/>
            <a:ext cx="933456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Idées</a:t>
            </a:r>
            <a:r>
              <a:rPr lang="fr-FR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productives</a:t>
            </a:r>
            <a:endParaRPr lang="fr-FR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142853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Coloriage magique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7654" name="Picture 6" descr="https://i1.wp.com/papapositive.fr/wp-content/uploads/2017/10/coloriage2.png?resize=800%2C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20" y="928670"/>
            <a:ext cx="1156890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71415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Coloriage magique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356351"/>
            <a:ext cx="109130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25158" t="14477" r="51309" b="9317"/>
          <a:stretch/>
        </p:blipFill>
        <p:spPr bwMode="auto">
          <a:xfrm>
            <a:off x="3238481" y="714356"/>
            <a:ext cx="5105420" cy="6195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30555" y="1160059"/>
            <a:ext cx="5909480" cy="1856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 smtClean="0"/>
              <a:t>حول </a:t>
            </a:r>
            <a:r>
              <a:rPr lang="ar-MA" sz="3200" dirty="0" err="1" smtClean="0"/>
              <a:t>الإنتاجات</a:t>
            </a:r>
            <a:r>
              <a:rPr lang="ar-MA" sz="3200" dirty="0" smtClean="0"/>
              <a:t> المقترحة في </a:t>
            </a:r>
            <a:r>
              <a:rPr lang="ar-MA" sz="3200" dirty="0" err="1" smtClean="0"/>
              <a:t>المجزوءة</a:t>
            </a:r>
            <a:endParaRPr lang="fr-FR" sz="3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705971" y="4189862"/>
            <a:ext cx="5909480" cy="1856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Esprit de partage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14469" y="1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Phrase cachée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45" y="642919"/>
            <a:ext cx="12573045" cy="55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14469" y="1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Phrase cachée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1"/>
            <a:ext cx="996052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1" y="642918"/>
            <a:ext cx="11906291" cy="57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-24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Mots croisés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356351"/>
            <a:ext cx="109130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Image 3" descr="mots croises de mathematiqu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21" y="642918"/>
            <a:ext cx="809630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38216" y="4929198"/>
            <a:ext cx="9906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1. A faire impérativement avant de chercher la solution d’un problème. </a:t>
            </a:r>
            <a:br>
              <a:rPr lang="fr-FR" sz="1600" dirty="0" smtClean="0"/>
            </a:br>
            <a:r>
              <a:rPr lang="fr-FR" sz="1600" dirty="0" smtClean="0"/>
              <a:t>2. Couple de deux nombres permettant de repérer un point dans un repère cartésien. </a:t>
            </a:r>
            <a:br>
              <a:rPr lang="fr-FR" sz="1600" dirty="0" smtClean="0"/>
            </a:br>
            <a:r>
              <a:rPr lang="fr-FR" sz="1600" dirty="0" smtClean="0"/>
              <a:t>3. Si elle est identique sur chaque droite graduée du repère cartésien , alors celui-ci est orthonormé. </a:t>
            </a:r>
            <a:br>
              <a:rPr lang="fr-FR" sz="1600" dirty="0" smtClean="0"/>
            </a:br>
            <a:r>
              <a:rPr lang="fr-FR" sz="1600" dirty="0" smtClean="0"/>
              <a:t>4. Nom de la fonction f définie par f(x) = </a:t>
            </a:r>
            <a:r>
              <a:rPr lang="fr-FR" sz="1600" dirty="0" err="1" smtClean="0"/>
              <a:t>ax</a:t>
            </a:r>
            <a:r>
              <a:rPr lang="fr-FR" sz="1600" dirty="0" smtClean="0"/>
              <a:t> + b</a:t>
            </a:r>
            <a:r>
              <a:rPr lang="fr-FR" sz="2400" dirty="0" smtClean="0"/>
              <a:t> </a:t>
            </a:r>
          </a:p>
          <a:p>
            <a:r>
              <a:rPr lang="fr-FR" dirty="0" smtClean="0"/>
              <a:t>……………….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 la recherche </a:t>
            </a:r>
            <a:r>
              <a:rPr lang="fr-FR" sz="3600" b="1" smtClean="0"/>
              <a:t>d’un trésor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39537" y="6356351"/>
            <a:ext cx="900801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6" y="1285861"/>
            <a:ext cx="12214567" cy="49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52464" y="285729"/>
            <a:ext cx="100965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Construire une phrase 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10758" t="33540" r="50677" b="26397"/>
          <a:stretch/>
        </p:blipFill>
        <p:spPr bwMode="auto">
          <a:xfrm>
            <a:off x="2000221" y="1928802"/>
            <a:ext cx="8001056" cy="3241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52464" y="214291"/>
            <a:ext cx="100965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 bon ordre</a:t>
            </a:r>
            <a:r>
              <a:rPr lang="ar-MA" sz="3600" b="1" dirty="0" smtClean="0"/>
              <a:t> </a:t>
            </a:r>
            <a:r>
              <a:rPr lang="fr-FR" sz="3600" b="1" dirty="0" smtClean="0"/>
              <a:t>!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5299" name="Picture 3" descr="C:\Users\Hp\Downloads\WhatsApp Image 2020-05-02 at 00.20.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29" y="1785927"/>
            <a:ext cx="9048771" cy="4286723"/>
          </a:xfrm>
          <a:prstGeom prst="rect">
            <a:avLst/>
          </a:prstGeom>
          <a:noFill/>
        </p:spPr>
      </p:pic>
      <p:pic>
        <p:nvPicPr>
          <p:cNvPr id="55298" name="Picture 2" descr="C:\Users\Hp\Downloads\WhatsApp Image 2020-05-02 at 00.20.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08264"/>
            <a:ext cx="5618345" cy="244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52464" y="214291"/>
            <a:ext cx="100965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Chasser l’intrus !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59" y="1071546"/>
            <a:ext cx="6477045" cy="18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333995" y="2857497"/>
            <a:ext cx="68580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Chasser l’intrus parmi les nombres </a:t>
            </a:r>
          </a:p>
          <a:p>
            <a:r>
              <a:rPr lang="fr-FR" sz="2400" dirty="0" smtClean="0"/>
              <a:t>suivants:     13 ; 2 ; 29 ; 101 ;  47  ; 29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09" y="3786191"/>
            <a:ext cx="94298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Chasser l’intrus parmi les nombres suivants:</a:t>
            </a:r>
          </a:p>
          <a:p>
            <a:endParaRPr lang="fr-FR" sz="2400" dirty="0" smtClean="0"/>
          </a:p>
          <a:p>
            <a:r>
              <a:rPr lang="fr-FR" sz="2400" dirty="0" smtClean="0"/>
              <a:t>  </a:t>
            </a:r>
            <a:endParaRPr lang="fr-FR" sz="24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381224" y="4214818"/>
          <a:ext cx="5646248" cy="785818"/>
        </p:xfrm>
        <a:graphic>
          <a:graphicData uri="http://schemas.openxmlformats.org/presentationml/2006/ole">
            <p:oleObj spid="_x0000_s112642" name="Equation" r:id="rId4" imgW="2463480" imgH="457200" progId="Equation.DSMT4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0" y="5072075"/>
            <a:ext cx="1133482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Chasser l’intrus parmi les expressions vectorielles suivantes:</a:t>
            </a:r>
          </a:p>
          <a:p>
            <a:endParaRPr lang="fr-FR" sz="2400" dirty="0" smtClean="0"/>
          </a:p>
          <a:p>
            <a:r>
              <a:rPr lang="fr-FR" sz="2400" dirty="0" smtClean="0"/>
              <a:t>  </a:t>
            </a:r>
            <a:endParaRPr lang="fr-FR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09600" y="5572126"/>
          <a:ext cx="9052984" cy="523875"/>
        </p:xfrm>
        <a:graphic>
          <a:graphicData uri="http://schemas.openxmlformats.org/presentationml/2006/ole">
            <p:oleObj spid="_x0000_s112643" name="Equation" r:id="rId5" imgW="394956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Age secret !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39537" y="6356351"/>
            <a:ext cx="900801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928802"/>
            <a:ext cx="10331811" cy="3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Age secret !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39537" y="6356351"/>
            <a:ext cx="900801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011" y="2071679"/>
            <a:ext cx="12285012" cy="27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Trouver ou/et corriger l’erreur 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39537" y="6356351"/>
            <a:ext cx="900801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5733" y="3571877"/>
            <a:ext cx="5199556" cy="114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9"/>
            <a:ext cx="5773875" cy="181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5975" y="4833952"/>
            <a:ext cx="4988812" cy="138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68" y="1142985"/>
            <a:ext cx="5429272" cy="226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4022"/>
            <a:ext cx="5619747" cy="386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20120" y="2470245"/>
            <a:ext cx="7274256" cy="1856096"/>
          </a:xfrm>
          <a:prstGeom prst="roundRect">
            <a:avLst/>
          </a:prstGeom>
          <a:solidFill>
            <a:srgbClr val="00A0A8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dirty="0" smtClean="0">
                <a:latin typeface="1Lionsys Reqa" pitchFamily="2" charset="-78"/>
                <a:cs typeface="1Lionsys Reqa" pitchFamily="2" charset="-78"/>
              </a:rPr>
              <a:t>إنتاج التمارين</a:t>
            </a:r>
            <a:endParaRPr lang="fr-FR" sz="11500" dirty="0">
              <a:latin typeface="1Lionsys Reqa" pitchFamily="2" charset="-78"/>
              <a:cs typeface="1Lionsys Req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3467" y="357167"/>
            <a:ext cx="971556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Lecture d’une figure géométrique</a:t>
            </a:r>
            <a:endParaRPr lang="fr-FR" sz="3600" b="1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40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4234" t="36271" r="27343" b="23292"/>
          <a:stretch/>
        </p:blipFill>
        <p:spPr bwMode="auto">
          <a:xfrm>
            <a:off x="476211" y="1857364"/>
            <a:ext cx="11430080" cy="314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3600" b="1" dirty="0" smtClean="0"/>
              <a:t>محرك بحث خاص بالرياضيات</a:t>
            </a:r>
            <a:endParaRPr lang="fr-FR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27" y="2500307"/>
            <a:ext cx="6565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428717" y="4143381"/>
            <a:ext cx="923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https://www.wolframalpha.com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61963" y="2643182"/>
            <a:ext cx="10858576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4400" b="1" dirty="0" smtClean="0"/>
              <a:t>سؤال 1: كيف سنستعمل هذا الموقع؟</a:t>
            </a:r>
          </a:p>
          <a:p>
            <a:pPr algn="r" rtl="1"/>
            <a:r>
              <a:rPr lang="ar-MA" sz="4400" b="1" dirty="0" smtClean="0"/>
              <a:t>سؤال 2: ما هي القيمة المضافة لهذا الموقع؟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Développer une expression </a:t>
            </a:r>
            <a:endParaRPr lang="fr-F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0" y="1357298"/>
            <a:ext cx="8858311" cy="435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09720" y="357167"/>
            <a:ext cx="85725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Primalité d’un entier naturel</a:t>
            </a:r>
            <a:endParaRPr lang="fr-F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1142985"/>
            <a:ext cx="5213075" cy="5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142852"/>
            <a:ext cx="857256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Décomposition d’un entier naturel en produit de facteurs premiers</a:t>
            </a:r>
            <a:endParaRPr lang="fr-FR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2071678"/>
            <a:ext cx="856955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256</Words>
  <Application>Microsoft Office PowerPoint</Application>
  <PresentationFormat>Personnalisé</PresentationFormat>
  <Paragraphs>95</Paragraphs>
  <Slides>40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Office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Hp</cp:lastModifiedBy>
  <cp:revision>32</cp:revision>
  <dcterms:created xsi:type="dcterms:W3CDTF">2017-01-05T13:17:27Z</dcterms:created>
  <dcterms:modified xsi:type="dcterms:W3CDTF">2023-04-26T11:28:41Z</dcterms:modified>
</cp:coreProperties>
</file>