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9" r:id="rId3"/>
    <p:sldId id="332" r:id="rId4"/>
    <p:sldId id="333" r:id="rId5"/>
    <p:sldId id="33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35" r:id="rId31"/>
    <p:sldId id="317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969"/>
    <a:srgbClr val="52CBBE"/>
    <a:srgbClr val="FEC630"/>
    <a:srgbClr val="F0EEF0"/>
    <a:srgbClr val="5D7373"/>
    <a:srgbClr val="00A0A8"/>
    <a:srgbClr val="52C9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91" autoAdjust="0"/>
    <p:restoredTop sz="94660"/>
  </p:normalViewPr>
  <p:slideViewPr>
    <p:cSldViewPr snapToGrid="0">
      <p:cViewPr>
        <p:scale>
          <a:sx n="70" d="100"/>
          <a:sy n="70" d="100"/>
        </p:scale>
        <p:origin x="-87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pPr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kcAVGAIKw&amp;feature=youtu.be" TargetMode="External"/><Relationship Id="rId2" Type="http://schemas.openxmlformats.org/officeDocument/2006/relationships/hyperlink" Target="https://www.liveworksheet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xWBi7pvn0" TargetMode="External"/><Relationship Id="rId2" Type="http://schemas.openxmlformats.org/officeDocument/2006/relationships/hyperlink" Target="http://www.ostralo.net/hotpotatoes/apprentissage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SFzPPxXih4&amp;feature=youtu.be" TargetMode="External"/><Relationship Id="rId5" Type="http://schemas.openxmlformats.org/officeDocument/2006/relationships/hyperlink" Target="https://www.youtube.com/watch?v=RX5Hya4qeDo&amp;t=210s" TargetMode="External"/><Relationship Id="rId4" Type="http://schemas.openxmlformats.org/officeDocument/2006/relationships/hyperlink" Target="https://www.youtube.com/watch?v=0Sg4XB9NTPw&amp;t=72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eman.fr/lepropulseur/?p=3103" TargetMode="External"/><Relationship Id="rId2" Type="http://schemas.openxmlformats.org/officeDocument/2006/relationships/hyperlink" Target="https://www.ticeman.fr/lecoutelas/?p=47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5p.org/" TargetMode="External"/><Relationship Id="rId5" Type="http://schemas.openxmlformats.org/officeDocument/2006/relationships/hyperlink" Target="https://www.youtube.com/watch?v=M6iVtc5KRaE&amp;feature=youtu.be" TargetMode="External"/><Relationship Id="rId4" Type="http://schemas.openxmlformats.org/officeDocument/2006/relationships/hyperlink" Target="http://lycee-saint-exupery.fr/qcm-ligne-jai-teste-socrativ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/>
          <p:cNvSpPr txBox="1"/>
          <p:nvPr/>
        </p:nvSpPr>
        <p:spPr>
          <a:xfrm>
            <a:off x="1352550" y="2800351"/>
            <a:ext cx="91630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5400" b="1" dirty="0" err="1" smtClean="0">
                <a:solidFill>
                  <a:srgbClr val="0070C0"/>
                </a:solidFill>
                <a:latin typeface="Amiri" pitchFamily="2" charset="-78"/>
                <a:cs typeface="Amiri" pitchFamily="2" charset="-78"/>
              </a:rPr>
              <a:t>مجزوءة</a:t>
            </a:r>
            <a:r>
              <a:rPr lang="ar-MA" sz="5400" b="1" dirty="0" smtClean="0">
                <a:solidFill>
                  <a:srgbClr val="0070C0"/>
                </a:solidFill>
                <a:latin typeface="Amiri" pitchFamily="2" charset="-78"/>
                <a:cs typeface="Amiri" pitchFamily="2" charset="-78"/>
              </a:rPr>
              <a:t> : ورشة الإنتاج </a:t>
            </a:r>
            <a:r>
              <a:rPr lang="ar-MA" sz="5400" b="1" dirty="0" err="1" smtClean="0">
                <a:solidFill>
                  <a:srgbClr val="0070C0"/>
                </a:solidFill>
                <a:latin typeface="Amiri" pitchFamily="2" charset="-78"/>
                <a:cs typeface="Amiri" pitchFamily="2" charset="-78"/>
              </a:rPr>
              <a:t>الديداكتيكي</a:t>
            </a:r>
            <a:endParaRPr lang="ar-MA" sz="5400" b="1" dirty="0" smtClean="0">
              <a:solidFill>
                <a:srgbClr val="0070C0"/>
              </a:solidFill>
              <a:latin typeface="Amiri" pitchFamily="2" charset="-78"/>
              <a:cs typeface="Amiri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52165" y="167482"/>
            <a:ext cx="6778487" cy="1391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52464" y="1500175"/>
            <a:ext cx="10477573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/>
              <a:t>”تعاقد فك العقد</a:t>
            </a:r>
            <a:r>
              <a:rPr lang="fr-FR" sz="3200" b="1" dirty="0" smtClean="0"/>
              <a:t> </a:t>
            </a:r>
            <a:r>
              <a:rPr lang="ar-MA" sz="3200" b="1" dirty="0" smtClean="0"/>
              <a:t>”</a:t>
            </a:r>
          </a:p>
          <a:p>
            <a:pPr algn="r" rtl="1"/>
            <a:r>
              <a:rPr lang="ar-MA" sz="3200" b="1" dirty="0" smtClean="0">
                <a:solidFill>
                  <a:srgbClr val="FF0000"/>
                </a:solidFill>
              </a:rPr>
              <a:t>نعتبر الدالة العددية .................. </a:t>
            </a:r>
            <a:r>
              <a:rPr lang="fr-FR" sz="3200" b="1" dirty="0" smtClean="0">
                <a:solidFill>
                  <a:srgbClr val="FF0000"/>
                </a:solidFill>
              </a:rPr>
              <a:t>F(x) = </a:t>
            </a:r>
            <a:r>
              <a:rPr lang="fr-FR" sz="3200" b="1" dirty="0" err="1" smtClean="0">
                <a:solidFill>
                  <a:srgbClr val="FF0000"/>
                </a:solidFill>
              </a:rPr>
              <a:t>ax</a:t>
            </a:r>
            <a:r>
              <a:rPr lang="fr-FR" sz="3200" b="1" dirty="0" smtClean="0">
                <a:solidFill>
                  <a:srgbClr val="FF0000"/>
                </a:solidFill>
              </a:rPr>
              <a:t> +7</a:t>
            </a:r>
            <a:endParaRPr lang="ar-MA" sz="3200" b="1" dirty="0" smtClean="0">
              <a:solidFill>
                <a:srgbClr val="FF0000"/>
              </a:solidFill>
            </a:endParaRPr>
          </a:p>
          <a:p>
            <a:pPr marL="342900" indent="-342900" algn="r" rtl="1">
              <a:buAutoNum type="arabicParenR"/>
            </a:pPr>
            <a:r>
              <a:rPr lang="ar-MA" sz="3200" b="1" dirty="0" smtClean="0">
                <a:solidFill>
                  <a:srgbClr val="FF0000"/>
                </a:solidFill>
              </a:rPr>
              <a:t>حدد قيمة </a:t>
            </a:r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r>
              <a:rPr lang="ar-MA" sz="3200" b="1" dirty="0" smtClean="0">
                <a:solidFill>
                  <a:srgbClr val="FF0000"/>
                </a:solidFill>
              </a:rPr>
              <a:t> علما أن .........</a:t>
            </a:r>
          </a:p>
          <a:p>
            <a:pPr marL="342900" indent="-342900" algn="r" rtl="1">
              <a:buAutoNum type="arabicParenR"/>
            </a:pPr>
            <a:r>
              <a:rPr lang="ar-MA" sz="3200" b="1" dirty="0" smtClean="0">
                <a:solidFill>
                  <a:srgbClr val="FF0000"/>
                </a:solidFill>
              </a:rPr>
              <a:t>نفترض أن </a:t>
            </a:r>
            <a:r>
              <a:rPr lang="fr-FR" sz="3200" b="1" dirty="0" smtClean="0">
                <a:solidFill>
                  <a:srgbClr val="FF0000"/>
                </a:solidFill>
              </a:rPr>
              <a:t>a = 3</a:t>
            </a:r>
          </a:p>
          <a:p>
            <a:pPr marL="342900" indent="-342900" algn="r" rtl="1"/>
            <a:r>
              <a:rPr lang="fr-FR" sz="3200" b="1" dirty="0" smtClean="0">
                <a:solidFill>
                  <a:srgbClr val="FF0000"/>
                </a:solidFill>
              </a:rPr>
              <a:t>…………………….</a:t>
            </a:r>
            <a:r>
              <a:rPr lang="ar-MA" sz="3200" b="1" dirty="0" smtClean="0">
                <a:solidFill>
                  <a:srgbClr val="FF0000"/>
                </a:solidFill>
              </a:rPr>
              <a:t> 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marL="342900" indent="-342900" algn="r" rtl="1"/>
            <a:r>
              <a:rPr lang="ar-MA" sz="3200" b="1" dirty="0" smtClean="0">
                <a:solidFill>
                  <a:srgbClr val="0070C0"/>
                </a:solidFill>
              </a:rPr>
              <a:t>بين أن المتتالية ...... هندسية أساسها </a:t>
            </a:r>
            <a:r>
              <a:rPr lang="fr-FR" sz="3200" b="1" dirty="0" smtClean="0">
                <a:solidFill>
                  <a:srgbClr val="0070C0"/>
                </a:solidFill>
              </a:rPr>
              <a:t>q=3</a:t>
            </a:r>
          </a:p>
          <a:p>
            <a:pPr marL="342900" indent="-342900" algn="r" rtl="1"/>
            <a:r>
              <a:rPr lang="fr-FR" sz="3200" b="1" dirty="0" smtClean="0">
                <a:solidFill>
                  <a:srgbClr val="0070C0"/>
                </a:solidFill>
              </a:rPr>
              <a:t>………………………………….</a:t>
            </a:r>
            <a:endParaRPr lang="ar-MA" sz="3200" b="1" dirty="0" smtClean="0">
              <a:solidFill>
                <a:srgbClr val="0070C0"/>
              </a:solidFill>
            </a:endParaRPr>
          </a:p>
          <a:p>
            <a:pPr marL="457200" indent="-457200" algn="r" rtl="1">
              <a:buAutoNum type="arabicParenR"/>
            </a:pPr>
            <a:r>
              <a:rPr lang="ar-MA" sz="3200" b="1" dirty="0" smtClean="0">
                <a:solidFill>
                  <a:srgbClr val="7030A0"/>
                </a:solidFill>
              </a:rPr>
              <a:t>حل في مجموعة الأعداد العقدية المعادلة التالية .....</a:t>
            </a:r>
          </a:p>
          <a:p>
            <a:pPr marL="457200" indent="-457200" algn="r" rtl="1">
              <a:buAutoNum type="arabicParenR"/>
            </a:pPr>
            <a:r>
              <a:rPr lang="ar-MA" sz="3200" b="1" dirty="0" smtClean="0">
                <a:solidFill>
                  <a:srgbClr val="7030A0"/>
                </a:solidFill>
              </a:rPr>
              <a:t>نعتبر النقط .... التي ألحاقها ..............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23968" y="357167"/>
            <a:ext cx="9144064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/>
              <a:t>تكريس: تعاقد ضمني – نمطية معينة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714357"/>
            <a:ext cx="914406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أنشطة تشخيص المكتسبات القبلية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67504" y="2643182"/>
            <a:ext cx="381002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أسئلة شفهية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14469" y="2643182"/>
            <a:ext cx="381002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أسئلة كتابية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8286766" y="3429000"/>
            <a:ext cx="762005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58006" y="4572009"/>
            <a:ext cx="390527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000" b="1" dirty="0" smtClean="0"/>
              <a:t>تدعم الجانب اللغوي والتواصلي</a:t>
            </a:r>
          </a:p>
          <a:p>
            <a:pPr algn="r" rtl="1"/>
            <a:r>
              <a:rPr lang="ar-MA" sz="2000" b="1" dirty="0" smtClean="0"/>
              <a:t>استعمال الجهاز </a:t>
            </a:r>
            <a:r>
              <a:rPr lang="ar-MA" sz="2000" b="1" dirty="0" err="1" smtClean="0"/>
              <a:t>المفاهيمي</a:t>
            </a:r>
            <a:r>
              <a:rPr lang="ar-MA" sz="2000" b="1" dirty="0" smtClean="0"/>
              <a:t> بطريقة سليمة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714357"/>
            <a:ext cx="914406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ملخص الدرس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48771" y="3357562"/>
            <a:ext cx="2381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err="1" smtClean="0">
                <a:solidFill>
                  <a:srgbClr val="C00000"/>
                </a:solidFill>
              </a:rPr>
              <a:t>التعاريف</a:t>
            </a:r>
            <a:r>
              <a:rPr lang="ar-MA" sz="4000" b="1" dirty="0" smtClean="0">
                <a:solidFill>
                  <a:srgbClr val="C00000"/>
                </a:solidFill>
              </a:rPr>
              <a:t>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24496" y="3286124"/>
            <a:ext cx="190501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الأمثلة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238744" y="1571612"/>
            <a:ext cx="762005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05235" y="2643183"/>
            <a:ext cx="39052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2400" b="1" dirty="0" smtClean="0"/>
              <a:t>يجب أن يكون وظيفيا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62491" y="5143513"/>
            <a:ext cx="371481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رسوم أو أشكال توضيحية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44021" y="4357694"/>
            <a:ext cx="2381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ملاحظات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3995" y="4286256"/>
            <a:ext cx="2381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خاصيات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14469" y="3357562"/>
            <a:ext cx="180976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قواعد 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23968" y="4286256"/>
            <a:ext cx="21907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مبرهنات 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23968" y="5357826"/>
            <a:ext cx="21907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 smtClean="0">
                <a:solidFill>
                  <a:srgbClr val="C00000"/>
                </a:solidFill>
              </a:rPr>
              <a:t>....  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13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642919"/>
            <a:ext cx="914406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ملخص الدرس (أفكار)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65" y="1785927"/>
            <a:ext cx="100965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>
                <a:solidFill>
                  <a:srgbClr val="C00000"/>
                </a:solidFill>
              </a:rPr>
              <a:t>استثمار جداول تشمل قواعد أو خاصيات وأمثلة تطبيقية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1963" y="2500306"/>
            <a:ext cx="1066807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>
                <a:solidFill>
                  <a:srgbClr val="C00000"/>
                </a:solidFill>
              </a:rPr>
              <a:t>استثمار الكتاب المدرسي لنقل الدرس أو جزء منه سواء في القسم أو خارجه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1963" y="5715017"/>
            <a:ext cx="10668117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err="1" smtClean="0">
                <a:solidFill>
                  <a:srgbClr val="C00000"/>
                </a:solidFill>
              </a:rPr>
              <a:t>إغناء</a:t>
            </a:r>
            <a:r>
              <a:rPr lang="ar-MA" sz="3200" b="1" dirty="0" smtClean="0">
                <a:solidFill>
                  <a:srgbClr val="C00000"/>
                </a:solidFill>
              </a:rPr>
              <a:t> </a:t>
            </a:r>
            <a:r>
              <a:rPr lang="ar-MA" sz="3200" b="1" dirty="0" err="1" smtClean="0">
                <a:solidFill>
                  <a:srgbClr val="C00000"/>
                </a:solidFill>
              </a:rPr>
              <a:t>التعاريف</a:t>
            </a:r>
            <a:r>
              <a:rPr lang="ar-MA" sz="3200" b="1" dirty="0" smtClean="0">
                <a:solidFill>
                  <a:srgbClr val="C00000"/>
                </a:solidFill>
              </a:rPr>
              <a:t> أو الخاصيات أو ... بشكل توضيحي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1963" y="4500570"/>
            <a:ext cx="10668117" cy="10772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>
                <a:solidFill>
                  <a:srgbClr val="C00000"/>
                </a:solidFill>
              </a:rPr>
              <a:t>إنتاج ملخصات تضم فراغات لإتمامها من طرف المتعلمين (إتمام الخاصية أو القاعدة أو مصطلحات أو أمثلة ....)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6712" y="3714753"/>
            <a:ext cx="1066811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>
                <a:solidFill>
                  <a:srgbClr val="C00000"/>
                </a:solidFill>
              </a:rPr>
              <a:t>إدراج خرائط ذهنية لتوضيح </a:t>
            </a:r>
            <a:r>
              <a:rPr lang="ar-MA" sz="3200" b="1" dirty="0" err="1" smtClean="0">
                <a:solidFill>
                  <a:srgbClr val="C00000"/>
                </a:solidFill>
              </a:rPr>
              <a:t>الترابطات</a:t>
            </a:r>
            <a:r>
              <a:rPr lang="ar-MA" sz="3200" b="1" dirty="0" smtClean="0">
                <a:solidFill>
                  <a:srgbClr val="C00000"/>
                </a:solidFill>
              </a:rPr>
              <a:t> القائمة بين الفقرات 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809721" y="1643051"/>
          <a:ext cx="1485025" cy="2877237"/>
        </p:xfrm>
        <a:graphic>
          <a:graphicData uri="http://schemas.openxmlformats.org/presentationml/2006/ole">
            <p:oleObj spid="_x0000_s113666" name="Equation" r:id="rId3" imgW="152280" imgH="393480" progId="Equation.DSMT4">
              <p:embed/>
            </p:oleObj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 flipV="1">
            <a:off x="3143230" y="1785926"/>
            <a:ext cx="2762269" cy="7143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047979" y="4071942"/>
            <a:ext cx="2857520" cy="21431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191251" y="1357299"/>
            <a:ext cx="476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</a:rPr>
              <a:t>Numérateur</a:t>
            </a:r>
            <a:endParaRPr lang="fr-FR" sz="4400" b="1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91251" y="3929067"/>
            <a:ext cx="5238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0070C0"/>
                </a:solidFill>
              </a:rPr>
              <a:t>Dénominateur</a:t>
            </a:r>
            <a:endParaRPr lang="fr-FR" sz="4400" b="1" i="1" dirty="0">
              <a:solidFill>
                <a:srgbClr val="0070C0"/>
              </a:solidFill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142966" y="2357430"/>
          <a:ext cx="8667751" cy="1300162"/>
        </p:xfrm>
        <a:graphic>
          <a:graphicData uri="http://schemas.openxmlformats.org/presentationml/2006/ole">
            <p:oleObj spid="_x0000_s114690" name="Equation" r:id="rId3" imgW="888840" imgH="177480" progId="Equation.DSMT4">
              <p:embed/>
            </p:oleObj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 flipV="1">
            <a:off x="2857477" y="1857364"/>
            <a:ext cx="2571768" cy="857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90987" y="1071547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</a:rPr>
              <a:t>Inconnue</a:t>
            </a:r>
            <a:endParaRPr lang="fr-FR" sz="4400" b="1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00749" y="364331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</a:rPr>
              <a:t>Membre de gauche</a:t>
            </a:r>
            <a:endParaRPr lang="fr-FR" sz="2800" b="1" i="1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5714997" y="1857364"/>
            <a:ext cx="1809763" cy="9286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38216" y="3714752"/>
            <a:ext cx="409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</a:rPr>
              <a:t>Membre de droite</a:t>
            </a:r>
            <a:endParaRPr lang="fr-FR" sz="2800" b="1" i="1" dirty="0">
              <a:solidFill>
                <a:srgbClr val="C00000"/>
              </a:solidFill>
            </a:endParaRPr>
          </a:p>
        </p:txBody>
      </p:sp>
      <p:sp>
        <p:nvSpPr>
          <p:cNvPr id="16" name="Accolade ouvrante 15"/>
          <p:cNvSpPr/>
          <p:nvPr/>
        </p:nvSpPr>
        <p:spPr>
          <a:xfrm rot="16200000">
            <a:off x="2964634" y="1964521"/>
            <a:ext cx="357190" cy="3429024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8" name="Accolade ouvrante 17"/>
          <p:cNvSpPr/>
          <p:nvPr/>
        </p:nvSpPr>
        <p:spPr>
          <a:xfrm rot="16200000">
            <a:off x="7727168" y="1893083"/>
            <a:ext cx="357190" cy="3429024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5060149" y="3821645"/>
            <a:ext cx="928694" cy="211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571989" y="4286257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</a:rPr>
              <a:t>Égalité</a:t>
            </a:r>
            <a:endParaRPr lang="fr-FR" sz="3200" b="1" i="1" dirty="0">
              <a:solidFill>
                <a:srgbClr val="00B050"/>
              </a:solidFill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160098" y="228600"/>
            <a:ext cx="12102713" cy="6172200"/>
          </a:xfrm>
          <a:custGeom>
            <a:avLst/>
            <a:gdLst>
              <a:gd name="connsiteX0" fmla="*/ 392545 w 9077035"/>
              <a:gd name="connsiteY0" fmla="*/ 4440382 h 6172200"/>
              <a:gd name="connsiteX1" fmla="*/ 517236 w 9077035"/>
              <a:gd name="connsiteY1" fmla="*/ 1974273 h 6172200"/>
              <a:gd name="connsiteX2" fmla="*/ 3454400 w 9077035"/>
              <a:gd name="connsiteY2" fmla="*/ 242455 h 6172200"/>
              <a:gd name="connsiteX3" fmla="*/ 8192654 w 9077035"/>
              <a:gd name="connsiteY3" fmla="*/ 838200 h 6172200"/>
              <a:gd name="connsiteX4" fmla="*/ 7915563 w 9077035"/>
              <a:gd name="connsiteY4" fmla="*/ 5271655 h 6172200"/>
              <a:gd name="connsiteX5" fmla="*/ 1223818 w 9077035"/>
              <a:gd name="connsiteY5" fmla="*/ 5548745 h 6172200"/>
              <a:gd name="connsiteX6" fmla="*/ 572654 w 9077035"/>
              <a:gd name="connsiteY6" fmla="*/ 1530927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7035" h="6172200">
                <a:moveTo>
                  <a:pt x="392545" y="4440382"/>
                </a:moveTo>
                <a:cubicBezTo>
                  <a:pt x="199736" y="3557154"/>
                  <a:pt x="6927" y="2673927"/>
                  <a:pt x="517236" y="1974273"/>
                </a:cubicBezTo>
                <a:cubicBezTo>
                  <a:pt x="1027545" y="1274619"/>
                  <a:pt x="2175164" y="431800"/>
                  <a:pt x="3454400" y="242455"/>
                </a:cubicBezTo>
                <a:cubicBezTo>
                  <a:pt x="4733636" y="53110"/>
                  <a:pt x="7449127" y="0"/>
                  <a:pt x="8192654" y="838200"/>
                </a:cubicBezTo>
                <a:cubicBezTo>
                  <a:pt x="8936181" y="1676400"/>
                  <a:pt x="9077035" y="4486564"/>
                  <a:pt x="7915563" y="5271655"/>
                </a:cubicBezTo>
                <a:cubicBezTo>
                  <a:pt x="6754091" y="6056746"/>
                  <a:pt x="2447636" y="6172200"/>
                  <a:pt x="1223818" y="5548745"/>
                </a:cubicBezTo>
                <a:cubicBezTo>
                  <a:pt x="0" y="4925290"/>
                  <a:pt x="729672" y="2242127"/>
                  <a:pt x="572654" y="1530927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524232" y="5572140"/>
            <a:ext cx="400052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i="1" dirty="0" smtClean="0"/>
              <a:t>Équation</a:t>
            </a:r>
            <a:endParaRPr lang="fr-FR" sz="4400" b="1" i="1" dirty="0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90459" y="2577639"/>
          <a:ext cx="10953827" cy="1173624"/>
        </p:xfrm>
        <a:graphic>
          <a:graphicData uri="http://schemas.openxmlformats.org/presentationml/2006/ole">
            <p:oleObj spid="_x0000_s115714" name="Equation" r:id="rId3" imgW="1422360" imgH="203040" progId="Equation.DSMT4">
              <p:embed/>
            </p:oleObj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 rot="5400000" flipH="1" flipV="1">
            <a:off x="2191781" y="2284934"/>
            <a:ext cx="1143008" cy="21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809720" y="1071547"/>
            <a:ext cx="209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4400" b="1" dirty="0" smtClean="0">
                <a:solidFill>
                  <a:srgbClr val="FF0000"/>
                </a:solidFill>
              </a:rPr>
              <a:t>الضرب</a:t>
            </a:r>
            <a:endParaRPr lang="fr-FR" sz="44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7621069" y="2284934"/>
            <a:ext cx="1143008" cy="211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239008" y="1159362"/>
            <a:ext cx="209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>
                <a:solidFill>
                  <a:srgbClr val="00B050"/>
                </a:solidFill>
              </a:rPr>
              <a:t>الجمع</a:t>
            </a:r>
            <a:endParaRPr lang="fr-FR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857232"/>
            <a:ext cx="9144064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فكرة: تدبير التمارين أو الأسئلة التي تتطلب إتمام ملء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464" y="2571744"/>
            <a:ext cx="10096571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14350" indent="-514350" algn="ctr" rtl="1"/>
            <a:r>
              <a:rPr lang="ar-MA" sz="6000" b="1" dirty="0" smtClean="0">
                <a:solidFill>
                  <a:srgbClr val="C00000"/>
                </a:solidFill>
              </a:rPr>
              <a:t>الإنجاز المباشر على دفتر التمارين بقلم الرصاص</a:t>
            </a:r>
            <a:r>
              <a:rPr lang="fr-FR" sz="6000" b="1" dirty="0" smtClean="0">
                <a:solidFill>
                  <a:srgbClr val="C00000"/>
                </a:solidFill>
              </a:rPr>
              <a:t> </a:t>
            </a:r>
            <a:endParaRPr lang="fr-FR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3968" y="26235"/>
            <a:ext cx="914406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فكرة: تدبير التمارين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Hp\Desktop\الإنتاج الديداكتيكي\séance 7\فكر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81358" y="-2266978"/>
            <a:ext cx="5229242" cy="1162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1357299"/>
            <a:ext cx="933456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مناقشة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86521"/>
            <a:ext cx="1091303" cy="50164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19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09" y="2643182"/>
            <a:ext cx="1143008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600" b="1" dirty="0" smtClean="0">
                <a:solidFill>
                  <a:srgbClr val="0070C0"/>
                </a:solidFill>
              </a:rPr>
              <a:t>إنتاج تمارين تفاعلية بين الاستعمال والقيم(ة) المضافة</a:t>
            </a:r>
            <a:endParaRPr lang="fr-FR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041" y="2548222"/>
            <a:ext cx="11357526" cy="28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61079" y="671536"/>
            <a:ext cx="10382323" cy="156966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Traiter mathématiquement les questions suivantes:</a:t>
            </a:r>
            <a:endParaRPr lang="fr-FR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Power Point</a:t>
            </a:r>
            <a:endParaRPr lang="ar-MA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356350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809720" y="2571744"/>
            <a:ext cx="3216000" cy="241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900" b="1" dirty="0" smtClean="0"/>
              <a:t>+</a:t>
            </a:r>
            <a:endParaRPr lang="fr-FR" sz="23900" b="1" dirty="0"/>
          </a:p>
        </p:txBody>
      </p:sp>
      <p:sp>
        <p:nvSpPr>
          <p:cNvPr id="5" name="Ellipse 4"/>
          <p:cNvSpPr/>
          <p:nvPr/>
        </p:nvSpPr>
        <p:spPr>
          <a:xfrm>
            <a:off x="6953256" y="2714620"/>
            <a:ext cx="3216000" cy="241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900" b="1" dirty="0" smtClean="0"/>
              <a:t>- 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Hot </a:t>
            </a:r>
            <a:r>
              <a:rPr lang="fr-FR" sz="6000" b="1" dirty="0" err="1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Potatoes</a:t>
            </a:r>
            <a:endParaRPr lang="ar-MA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0"/>
            <a:ext cx="996052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483" y="1571613"/>
            <a:ext cx="504828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H5P</a:t>
            </a:r>
            <a:endParaRPr lang="ar-MA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44286" y="6356350"/>
            <a:ext cx="996052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78" y="1571613"/>
            <a:ext cx="7358773" cy="40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6000" b="1" dirty="0" err="1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Socrative</a:t>
            </a:r>
            <a:endParaRPr lang="ar-MA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23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79" y="1643050"/>
            <a:ext cx="60071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Google </a:t>
            </a:r>
            <a:r>
              <a:rPr lang="fr-FR" sz="6000" b="1" dirty="0" err="1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Sheets</a:t>
            </a:r>
            <a:endParaRPr lang="fr-FR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27" y="1857364"/>
            <a:ext cx="7015328" cy="37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مقترحات إضافية</a:t>
            </a:r>
            <a:endParaRPr lang="fr-FR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71" y="1500175"/>
            <a:ext cx="8572560" cy="48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مقترحات إضافية</a:t>
            </a:r>
            <a:endParaRPr lang="fr-FR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18" y="1263682"/>
            <a:ext cx="9548116" cy="53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مقترحات إضافية</a:t>
            </a:r>
            <a:endParaRPr lang="fr-FR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712" y="3786190"/>
            <a:ext cx="1114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hlinkClick r:id="rId2"/>
              </a:rPr>
              <a:t>https://www.liveworksheets.com/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>
                <a:hlinkClick r:id="rId3"/>
              </a:rPr>
              <a:t>https://www.youtube.com/watch?v=FakcAVGAIKw&amp;feature=youtu.be</a:t>
            </a:r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524232" y="1428736"/>
            <a:ext cx="6667547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/>
              <a:t>Liveworksheets</a:t>
            </a:r>
            <a:endParaRPr lang="fr-FR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80" y="2643183"/>
            <a:ext cx="12137121" cy="87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روابط مهمة</a:t>
            </a:r>
            <a:endParaRPr lang="fr-FR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09" y="1357298"/>
            <a:ext cx="1257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Hot </a:t>
            </a:r>
            <a:r>
              <a:rPr lang="fr-FR" sz="3600" b="1" dirty="0" err="1" smtClean="0"/>
              <a:t>Potatoes</a:t>
            </a:r>
            <a:endParaRPr lang="ar-MA" sz="3600" b="1" dirty="0" smtClean="0"/>
          </a:p>
          <a:p>
            <a:r>
              <a:rPr lang="fr-FR" sz="2200" dirty="0" smtClean="0"/>
              <a:t>Site :</a:t>
            </a:r>
          </a:p>
          <a:p>
            <a:r>
              <a:rPr lang="fr-FR" sz="2200" u="sng" dirty="0" smtClean="0">
                <a:hlinkClick r:id="rId2"/>
              </a:rPr>
              <a:t>http://www.ostralo.net/hotpotatoes/apprentissage/index.htm</a:t>
            </a:r>
            <a:endParaRPr lang="fr-FR" sz="2200" dirty="0" smtClean="0"/>
          </a:p>
          <a:p>
            <a:r>
              <a:rPr lang="fr-FR" sz="2200" dirty="0" smtClean="0"/>
              <a:t>Vidéos :</a:t>
            </a:r>
          </a:p>
          <a:p>
            <a:r>
              <a:rPr lang="fr-FR" sz="2200" dirty="0" smtClean="0"/>
              <a:t>Partie 1 :</a:t>
            </a:r>
            <a:endParaRPr lang="ar-MA" sz="2200" dirty="0" smtClean="0"/>
          </a:p>
          <a:p>
            <a:r>
              <a:rPr lang="ar-MA" sz="2200" dirty="0" smtClean="0"/>
              <a:t> </a:t>
            </a:r>
            <a:r>
              <a:rPr lang="fr-FR" sz="2200" u="sng" dirty="0" smtClean="0">
                <a:hlinkClick r:id="rId3"/>
              </a:rPr>
              <a:t>https://www.youtube.com/watch?v=5OxWBi7pvn0</a:t>
            </a:r>
            <a:endParaRPr lang="fr-FR" sz="2200" dirty="0" smtClean="0"/>
          </a:p>
          <a:p>
            <a:r>
              <a:rPr lang="fr-FR" sz="2200" dirty="0" smtClean="0"/>
              <a:t>Partie 2 :</a:t>
            </a:r>
            <a:r>
              <a:rPr lang="ar-MA" sz="2200" dirty="0" smtClean="0"/>
              <a:t> </a:t>
            </a:r>
          </a:p>
          <a:p>
            <a:r>
              <a:rPr lang="fr-FR" sz="2200" u="sng" dirty="0" smtClean="0">
                <a:hlinkClick r:id="rId4"/>
              </a:rPr>
              <a:t>https://www.youtube.com/watch?v=0Sg4XB9NTPw&amp;t=72s</a:t>
            </a:r>
            <a:endParaRPr lang="fr-FR" sz="2200" dirty="0" smtClean="0"/>
          </a:p>
          <a:p>
            <a:r>
              <a:rPr lang="fr-FR" sz="2200" dirty="0" smtClean="0"/>
              <a:t>Partie 3 :</a:t>
            </a:r>
          </a:p>
          <a:p>
            <a:r>
              <a:rPr lang="fr-FR" sz="2200" u="sng" dirty="0" smtClean="0">
                <a:hlinkClick r:id="rId5"/>
              </a:rPr>
              <a:t>https://www.youtube.com/watch?v=RX5Hya4qeDo&amp;t=210s</a:t>
            </a:r>
            <a:endParaRPr lang="fr-FR" sz="2200" dirty="0" smtClean="0"/>
          </a:p>
          <a:p>
            <a:r>
              <a:rPr lang="fr-FR" sz="2200" dirty="0" smtClean="0"/>
              <a:t>Partie 4 :</a:t>
            </a:r>
          </a:p>
          <a:p>
            <a:r>
              <a:rPr lang="fr-FR" sz="2200" u="sng" dirty="0" smtClean="0">
                <a:hlinkClick r:id="rId6"/>
              </a:rPr>
              <a:t>https://www.youtube.com/watch?v=eSFzPPxXih4&amp;feature=youtu.be</a:t>
            </a:r>
            <a:endParaRPr lang="fr-FR" sz="2200" dirty="0" smtClean="0"/>
          </a:p>
          <a:p>
            <a:r>
              <a:rPr lang="fr-FR" sz="22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3968" y="285729"/>
            <a:ext cx="93345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روابط مهمة</a:t>
            </a:r>
            <a:endParaRPr lang="fr-FR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049035" y="6215082"/>
            <a:ext cx="1091303" cy="501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29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09" y="1357298"/>
            <a:ext cx="115253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/>
              <a:t>التصحيح الآلي باستعمال الهاتف الذكي</a:t>
            </a:r>
          </a:p>
          <a:p>
            <a:r>
              <a:rPr lang="fr-FR" sz="2400" u="sng" dirty="0" smtClean="0">
                <a:hlinkClick r:id="rId2"/>
              </a:rPr>
              <a:t>https://www.ticeman.fr/lecoutelas/?p=4718</a:t>
            </a:r>
            <a:endParaRPr lang="fr-FR" sz="2400" dirty="0" smtClean="0"/>
          </a:p>
          <a:p>
            <a:r>
              <a:rPr lang="fr-FR" sz="2400" u="sng" dirty="0" smtClean="0">
                <a:hlinkClick r:id="rId3"/>
              </a:rPr>
              <a:t>http://www.ticeman.fr/lepropulseur/?p=3103</a:t>
            </a:r>
            <a:endParaRPr lang="fr-FR" sz="2400" dirty="0" smtClean="0"/>
          </a:p>
          <a:p>
            <a:pPr algn="ctr"/>
            <a:r>
              <a:rPr lang="fr-FR" sz="4000" b="1" dirty="0" err="1" smtClean="0"/>
              <a:t>Socrative</a:t>
            </a:r>
            <a:endParaRPr lang="fr-FR" sz="4000" b="1" dirty="0" smtClean="0"/>
          </a:p>
          <a:p>
            <a:r>
              <a:rPr lang="fr-FR" sz="2300" u="sng" dirty="0" smtClean="0">
                <a:hlinkClick r:id="rId4"/>
              </a:rPr>
              <a:t>http://lycee-saint-exupery.fr/qcm-ligne-jai-teste-socrative/</a:t>
            </a:r>
            <a:endParaRPr lang="fr-FR" sz="2300" dirty="0" smtClean="0"/>
          </a:p>
          <a:p>
            <a:r>
              <a:rPr lang="fr-FR" sz="2300" u="sng" dirty="0" smtClean="0">
                <a:hlinkClick r:id="rId5"/>
              </a:rPr>
              <a:t>https://www.youtube.com/watch?v=M6iVtc5KRaE&amp;feature=youtu.be</a:t>
            </a:r>
            <a:endParaRPr lang="ar-MA" sz="2300" u="sng" dirty="0" smtClean="0"/>
          </a:p>
          <a:p>
            <a:pPr algn="ctr"/>
            <a:r>
              <a:rPr lang="fr-FR" sz="4400" b="1" dirty="0" smtClean="0"/>
              <a:t>H5P</a:t>
            </a:r>
          </a:p>
          <a:p>
            <a:r>
              <a:rPr lang="fr-FR" sz="2400" u="sng" dirty="0" smtClean="0">
                <a:hlinkClick r:id="rId6"/>
              </a:rPr>
              <a:t>https://h5p.org/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06488" y="2882473"/>
            <a:ext cx="10382323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تصنيف للمعينات </a:t>
            </a:r>
            <a:r>
              <a:rPr lang="ar-MA" sz="72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الديداكتيكية</a:t>
            </a:r>
            <a:endParaRPr lang="fr-FR" sz="72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42965" y="2143116"/>
            <a:ext cx="10382323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بناء الأسئلة والتمارين من أجل إنتاج سلسلة</a:t>
            </a:r>
            <a:endParaRPr lang="fr-FR" sz="72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642919"/>
            <a:ext cx="914406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أصناف الأسئلة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65" y="1928803"/>
            <a:ext cx="10096571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rgbClr val="C00000"/>
                </a:solidFill>
              </a:rPr>
              <a:t>أسئلة التكميل (إتمام علاقات أو جمل)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rgbClr val="C00000"/>
                </a:solidFill>
              </a:rPr>
              <a:t>الربط باستعمال سهم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rgbClr val="C00000"/>
                </a:solidFill>
              </a:rPr>
              <a:t>الإجابة بصحيح أم خطأ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rgbClr val="C00000"/>
                </a:solidFill>
              </a:rPr>
              <a:t>اقتراح جواب خاطئ ومحاولة البحث عن الخطأ ثم تصحيحه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rgbClr val="C00000"/>
                </a:solidFill>
              </a:rPr>
              <a:t>أسئلة متعددة الاختيارات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rgbClr val="C00000"/>
                </a:solidFill>
              </a:rPr>
              <a:t>الأسئلة الاعتيادية (احسب، بين، تحقق، أنشئ، ...)</a:t>
            </a:r>
          </a:p>
          <a:p>
            <a:pPr marL="514350" indent="-514350" algn="r" rtl="1">
              <a:buAutoNum type="arabicParenR"/>
            </a:pPr>
            <a:endParaRPr lang="fr-F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357167"/>
            <a:ext cx="914406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 smtClean="0">
                <a:solidFill>
                  <a:srgbClr val="FF0000"/>
                </a:solidFill>
              </a:rPr>
              <a:t>أصناف التمارين (مقترح)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6211" y="1285860"/>
            <a:ext cx="11049077" cy="4524315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chemeClr val="bg1"/>
                </a:solidFill>
              </a:rPr>
              <a:t>تمارين </a:t>
            </a:r>
            <a:r>
              <a:rPr lang="ar-MA" sz="3200" b="1" dirty="0" smtClean="0">
                <a:solidFill>
                  <a:schemeClr val="bg1"/>
                </a:solidFill>
              </a:rPr>
              <a:t>ال</a:t>
            </a:r>
            <a:r>
              <a:rPr lang="ar-MA" sz="3200" b="1" dirty="0" smtClean="0">
                <a:solidFill>
                  <a:schemeClr val="bg1"/>
                </a:solidFill>
              </a:rPr>
              <a:t>صنف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  <a:r>
              <a:rPr lang="ar-MA" sz="3200" b="1" dirty="0" smtClean="0">
                <a:solidFill>
                  <a:schemeClr val="bg1"/>
                </a:solidFill>
              </a:rPr>
              <a:t>0: تثبيت الدرس ومحاولة معرفة استثماره (مثلا: التعرف على شروط استعمال)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chemeClr val="bg1"/>
                </a:solidFill>
              </a:rPr>
              <a:t>تمارين </a:t>
            </a:r>
            <a:r>
              <a:rPr lang="ar-MA" sz="3200" b="1" dirty="0" smtClean="0">
                <a:solidFill>
                  <a:schemeClr val="bg1"/>
                </a:solidFill>
              </a:rPr>
              <a:t>الصنف </a:t>
            </a:r>
            <a:r>
              <a:rPr lang="ar-MA" sz="3200" b="1" dirty="0" smtClean="0">
                <a:solidFill>
                  <a:schemeClr val="bg1"/>
                </a:solidFill>
              </a:rPr>
              <a:t>1: تطبيق للدرس على وضعيات بسيطة باعتماد تمارين تضم أسئلة قليلة تستهدف قدرة واحدة (يمكن أن تكون هذه التمارين معنونة)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chemeClr val="bg1"/>
                </a:solidFill>
              </a:rPr>
              <a:t>تمارين </a:t>
            </a:r>
            <a:r>
              <a:rPr lang="ar-MA" sz="3200" b="1" dirty="0" smtClean="0">
                <a:solidFill>
                  <a:schemeClr val="bg1"/>
                </a:solidFill>
              </a:rPr>
              <a:t>الصنف </a:t>
            </a:r>
            <a:r>
              <a:rPr lang="ar-MA" sz="3200" b="1" dirty="0" smtClean="0">
                <a:solidFill>
                  <a:schemeClr val="bg1"/>
                </a:solidFill>
              </a:rPr>
              <a:t>2: تمارين </a:t>
            </a:r>
            <a:r>
              <a:rPr lang="ar-MA" sz="3200" b="1" dirty="0" err="1" smtClean="0">
                <a:solidFill>
                  <a:schemeClr val="bg1"/>
                </a:solidFill>
              </a:rPr>
              <a:t>توليفية</a:t>
            </a:r>
            <a:r>
              <a:rPr lang="ar-MA" sz="3200" b="1" dirty="0" smtClean="0">
                <a:solidFill>
                  <a:schemeClr val="bg1"/>
                </a:solidFill>
              </a:rPr>
              <a:t> متدرجة الصعوبة</a:t>
            </a: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chemeClr val="bg1"/>
                </a:solidFill>
              </a:rPr>
              <a:t>تمارين </a:t>
            </a:r>
            <a:r>
              <a:rPr lang="ar-MA" sz="3200" b="1" dirty="0" smtClean="0">
                <a:solidFill>
                  <a:schemeClr val="bg1"/>
                </a:solidFill>
              </a:rPr>
              <a:t>الصنف </a:t>
            </a:r>
            <a:r>
              <a:rPr lang="ar-MA" sz="3200" b="1" dirty="0" smtClean="0">
                <a:solidFill>
                  <a:schemeClr val="bg1"/>
                </a:solidFill>
              </a:rPr>
              <a:t>3: وضعيات ملموسة تبرز تطبيقات الرياضيات في المواد الأخرى أو في الواقع </a:t>
            </a:r>
            <a:r>
              <a:rPr lang="ar-MA" sz="3200" b="1" dirty="0" err="1" smtClean="0">
                <a:solidFill>
                  <a:schemeClr val="bg1"/>
                </a:solidFill>
              </a:rPr>
              <a:t>المعيش</a:t>
            </a:r>
            <a:endParaRPr lang="ar-MA" sz="3200" b="1" dirty="0" smtClean="0">
              <a:solidFill>
                <a:schemeClr val="bg1"/>
              </a:solidFill>
            </a:endParaRPr>
          </a:p>
          <a:p>
            <a:pPr marL="514350" indent="-514350" algn="r" rtl="1">
              <a:buAutoNum type="arabicParenR"/>
            </a:pPr>
            <a:r>
              <a:rPr lang="ar-MA" sz="3200" b="1" dirty="0" smtClean="0">
                <a:solidFill>
                  <a:schemeClr val="bg1"/>
                </a:solidFill>
              </a:rPr>
              <a:t>تمارين </a:t>
            </a:r>
            <a:r>
              <a:rPr lang="ar-MA" sz="3200" b="1" dirty="0" smtClean="0">
                <a:solidFill>
                  <a:schemeClr val="bg1"/>
                </a:solidFill>
              </a:rPr>
              <a:t>الصنف </a:t>
            </a:r>
            <a:r>
              <a:rPr lang="ar-MA" sz="3200" b="1" dirty="0" smtClean="0">
                <a:solidFill>
                  <a:schemeClr val="bg1"/>
                </a:solidFill>
              </a:rPr>
              <a:t>4: تمارين ذات سؤال أو أسئلة مفتوح(ة) لدعم المتفوقين على التميز وتسمح </a:t>
            </a:r>
            <a:r>
              <a:rPr lang="ar-MA" sz="3200" b="1" dirty="0" err="1" smtClean="0">
                <a:solidFill>
                  <a:schemeClr val="bg1"/>
                </a:solidFill>
              </a:rPr>
              <a:t>بتهييئهم</a:t>
            </a:r>
            <a:r>
              <a:rPr lang="ar-MA" sz="3200" b="1" dirty="0" smtClean="0">
                <a:solidFill>
                  <a:schemeClr val="bg1"/>
                </a:solidFill>
              </a:rPr>
              <a:t> للأولمبياد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33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3230" y="428605"/>
            <a:ext cx="53340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3200" b="1" dirty="0" smtClean="0">
                <a:solidFill>
                  <a:srgbClr val="002060"/>
                </a:solidFill>
              </a:rPr>
              <a:t>الصنف </a:t>
            </a:r>
            <a:r>
              <a:rPr lang="ar-MA" sz="3200" b="1" dirty="0" smtClean="0">
                <a:solidFill>
                  <a:srgbClr val="002060"/>
                </a:solidFill>
              </a:rPr>
              <a:t>0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0218" y="1071546"/>
            <a:ext cx="4126575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44" y="1142984"/>
            <a:ext cx="4963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4864" y="4500570"/>
            <a:ext cx="8987179" cy="139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89" y="1000109"/>
            <a:ext cx="3618913" cy="310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929067"/>
            <a:ext cx="6379895" cy="21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048200" y="5715017"/>
            <a:ext cx="7143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400" dirty="0" smtClean="0"/>
              <a:t>حدد الأشكال أو </a:t>
            </a:r>
            <a:r>
              <a:rPr lang="ar-MA" sz="2400" dirty="0" err="1" smtClean="0"/>
              <a:t>التعابير</a:t>
            </a:r>
            <a:r>
              <a:rPr lang="ar-MA" sz="2400" dirty="0" smtClean="0"/>
              <a:t> التي يمكن أن نطبق عليها ....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52992" y="6143645"/>
            <a:ext cx="57150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400" dirty="0" err="1" smtClean="0"/>
              <a:t>احيط</a:t>
            </a:r>
            <a:r>
              <a:rPr lang="ar-MA" sz="2400" dirty="0" smtClean="0"/>
              <a:t> بدائرة </a:t>
            </a:r>
            <a:r>
              <a:rPr lang="ar-MA" sz="2400" dirty="0" err="1" smtClean="0"/>
              <a:t>التعابير</a:t>
            </a:r>
            <a:r>
              <a:rPr lang="ar-MA" sz="2400" dirty="0" smtClean="0"/>
              <a:t> التي تمثل كتابة علمية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000221" y="6000769"/>
            <a:ext cx="28575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400" dirty="0" smtClean="0"/>
              <a:t>اشطب على ....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215083"/>
            <a:ext cx="1524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qcm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3230" y="428605"/>
            <a:ext cx="53340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3200" b="1" dirty="0" smtClean="0">
                <a:solidFill>
                  <a:srgbClr val="002060"/>
                </a:solidFill>
              </a:rPr>
              <a:t>الصنف </a:t>
            </a:r>
            <a:r>
              <a:rPr lang="ar-MA" sz="3200" b="1" dirty="0" smtClean="0">
                <a:solidFill>
                  <a:srgbClr val="002060"/>
                </a:solidFill>
              </a:rPr>
              <a:t>1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4" y="1142985"/>
            <a:ext cx="6558412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3"/>
            <a:ext cx="5839539" cy="21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11" y="5072075"/>
            <a:ext cx="5619789" cy="111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6965" y="1000108"/>
            <a:ext cx="5915035" cy="40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3230" y="428605"/>
            <a:ext cx="53340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3200" b="1" dirty="0" smtClean="0">
                <a:solidFill>
                  <a:srgbClr val="002060"/>
                </a:solidFill>
              </a:rPr>
              <a:t>الصنف </a:t>
            </a:r>
            <a:r>
              <a:rPr lang="ar-MA" sz="3200" b="1" dirty="0" smtClean="0">
                <a:solidFill>
                  <a:srgbClr val="002060"/>
                </a:solidFill>
              </a:rPr>
              <a:t>2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09" y="1071546"/>
            <a:ext cx="5409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765" y="1357298"/>
            <a:ext cx="58032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1101" y="3786190"/>
            <a:ext cx="6470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9239229" y="3357562"/>
            <a:ext cx="295277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000" b="1" dirty="0" smtClean="0"/>
              <a:t>تمرين (مبرهنة </a:t>
            </a:r>
            <a:r>
              <a:rPr lang="ar-MA" sz="2000" b="1" dirty="0" err="1" smtClean="0"/>
              <a:t>الكاشي</a:t>
            </a:r>
            <a:r>
              <a:rPr lang="ar-MA" sz="2000" b="1" dirty="0" smtClean="0"/>
              <a:t>)</a:t>
            </a:r>
            <a:endParaRPr lang="fr-FR" sz="2000" b="1" dirty="0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3" y="4071943"/>
            <a:ext cx="5349792" cy="268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3230" y="428605"/>
            <a:ext cx="53340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3200" b="1" dirty="0" smtClean="0">
                <a:solidFill>
                  <a:srgbClr val="002060"/>
                </a:solidFill>
              </a:rPr>
              <a:t>الصنف </a:t>
            </a:r>
            <a:r>
              <a:rPr lang="ar-MA" sz="3200" b="1" dirty="0" smtClean="0">
                <a:solidFill>
                  <a:srgbClr val="002060"/>
                </a:solidFill>
              </a:rPr>
              <a:t>3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765" y="1285860"/>
            <a:ext cx="623123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626873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87327">
            <a:off x="9350230" y="4136079"/>
            <a:ext cx="300130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1600" b="1" dirty="0" smtClean="0">
                <a:solidFill>
                  <a:srgbClr val="002060"/>
                </a:solidFill>
              </a:rPr>
              <a:t>الصنف </a:t>
            </a:r>
            <a:r>
              <a:rPr lang="ar-MA" sz="1600" b="1" dirty="0" smtClean="0">
                <a:solidFill>
                  <a:srgbClr val="002060"/>
                </a:solidFill>
              </a:rPr>
              <a:t>3</a:t>
            </a:r>
            <a:endParaRPr lang="fr-FR" sz="1600" b="1" dirty="0">
              <a:solidFill>
                <a:srgbClr val="002060"/>
              </a:solidFill>
            </a:endParaRPr>
          </a:p>
        </p:txBody>
      </p:sp>
      <p:pic>
        <p:nvPicPr>
          <p:cNvPr id="6145" name="Picture 1" descr="C:\Users\Hp\Desktop\الإنتاج الديداكتيكي\séance 7\WhatsApp Image 2020-05-17 at 03.56.41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19" y="3143249"/>
            <a:ext cx="7810512" cy="3635635"/>
          </a:xfrm>
          <a:prstGeom prst="rect">
            <a:avLst/>
          </a:prstGeom>
          <a:noFill/>
        </p:spPr>
      </p:pic>
      <p:pic>
        <p:nvPicPr>
          <p:cNvPr id="11" name="Picture 2" descr="C:\Users\Hp\Desktop\الإنتاج الديداكتيكي\séance 7\WhatsApp Image 2020-05-17 at 03.56.41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070796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3230" y="428605"/>
            <a:ext cx="53340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3200" b="1" dirty="0" smtClean="0">
                <a:solidFill>
                  <a:srgbClr val="002060"/>
                </a:solidFill>
              </a:rPr>
              <a:t>الصنف </a:t>
            </a:r>
            <a:r>
              <a:rPr lang="ar-MA" sz="3200" b="1" dirty="0" smtClean="0">
                <a:solidFill>
                  <a:srgbClr val="002060"/>
                </a:solidFill>
              </a:rPr>
              <a:t>3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C:\Users\Hp\Desktop\الإنتاج الديداكتيكي\séance 7\WhatsApp Image 2020-05-17 at 03.56.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5" y="1214423"/>
            <a:ext cx="10156729" cy="500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39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3230" y="428605"/>
            <a:ext cx="53340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002060"/>
                </a:solidFill>
              </a:rPr>
              <a:t>أمثلة لتمارين </a:t>
            </a:r>
            <a:r>
              <a:rPr lang="ar-MA" sz="3200" b="1" dirty="0" smtClean="0">
                <a:solidFill>
                  <a:srgbClr val="002060"/>
                </a:solidFill>
              </a:rPr>
              <a:t>الصنف </a:t>
            </a:r>
            <a:r>
              <a:rPr lang="ar-MA" sz="3200" b="1" dirty="0" smtClean="0">
                <a:solidFill>
                  <a:srgbClr val="002060"/>
                </a:solidFill>
              </a:rPr>
              <a:t>4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99" y="1500175"/>
            <a:ext cx="7295388" cy="7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968" y="3214686"/>
            <a:ext cx="53040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7"/>
            <a:ext cx="6664771" cy="6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4915" y="1071546"/>
            <a:ext cx="6027085" cy="188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286256"/>
            <a:ext cx="6645761" cy="12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06488" y="1231065"/>
            <a:ext cx="10382323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تصنيف للمعينات </a:t>
            </a:r>
            <a:r>
              <a:rPr lang="ar-MA" sz="72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الديداكتيكية</a:t>
            </a:r>
            <a:endParaRPr lang="fr-FR" sz="72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4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397086" y="3029813"/>
            <a:ext cx="4039738" cy="2006221"/>
          </a:xfrm>
          <a:prstGeom prst="roundRect">
            <a:avLst/>
          </a:prstGeom>
          <a:solidFill>
            <a:srgbClr val="52C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يدوية</a:t>
            </a:r>
            <a:endParaRPr lang="fr-FR" sz="8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82638" y="3070757"/>
            <a:ext cx="4039738" cy="20062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رقمية</a:t>
            </a:r>
            <a:endParaRPr lang="fr-F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40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61" y="285729"/>
            <a:ext cx="11334829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solidFill>
                  <a:srgbClr val="FFFF00"/>
                </a:solidFill>
              </a:rPr>
              <a:t>4) العمل المقترح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61" y="1357298"/>
            <a:ext cx="11239579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just" rtl="1"/>
            <a:r>
              <a:rPr lang="ar-MA" sz="3600" b="1" dirty="0" smtClean="0"/>
              <a:t>باستثمار ما رأينا في هذه الحصة وحصة الأفكار الإنتاجية، قم بالعمل على درس الجذور المربعة لـ 3 </a:t>
            </a:r>
            <a:r>
              <a:rPr lang="ar-MA" sz="3600" b="1" dirty="0" err="1" smtClean="0"/>
              <a:t>ث</a:t>
            </a:r>
            <a:r>
              <a:rPr lang="ar-MA" sz="3600" b="1" dirty="0" smtClean="0"/>
              <a:t>.</a:t>
            </a:r>
            <a:r>
              <a:rPr lang="ar-MA" sz="3600" b="1" dirty="0" err="1" smtClean="0"/>
              <a:t>إع</a:t>
            </a:r>
            <a:r>
              <a:rPr lang="ar-MA" sz="3600" b="1" dirty="0" smtClean="0"/>
              <a:t>. من خلال إعداد ما يلي:</a:t>
            </a:r>
          </a:p>
          <a:p>
            <a:pPr marL="742950" indent="-742950" algn="just" rtl="1">
              <a:buAutoNum type="arabicParenR"/>
            </a:pPr>
            <a:r>
              <a:rPr lang="ar-MA" sz="3600" b="1" dirty="0" smtClean="0"/>
              <a:t>تمارين لتشخيص المكتسبات القبلية (محور 1)</a:t>
            </a:r>
          </a:p>
          <a:p>
            <a:pPr marL="742950" indent="-742950" algn="just" rtl="1">
              <a:buAutoNum type="arabicParenR"/>
            </a:pPr>
            <a:r>
              <a:rPr lang="ar-MA" sz="3600" b="1" dirty="0" smtClean="0"/>
              <a:t>ملخص درس الجذور المربعة متضمن لأمثلة توضيحية (محور 2)</a:t>
            </a:r>
          </a:p>
          <a:p>
            <a:pPr marL="742950" indent="-742950" algn="just" rtl="1">
              <a:buAutoNum type="arabicParenR"/>
            </a:pPr>
            <a:r>
              <a:rPr lang="ar-MA" sz="3600" b="1" dirty="0" smtClean="0"/>
              <a:t>سلسلة تمارين تضم جميع أنواع الأسئلة </a:t>
            </a:r>
            <a:r>
              <a:rPr lang="ar-MA" sz="3600" b="1" dirty="0" smtClean="0"/>
              <a:t>والأصناف </a:t>
            </a:r>
            <a:r>
              <a:rPr lang="ar-MA" sz="3600" b="1" dirty="0" smtClean="0"/>
              <a:t>المذكورة سابقا (محور 3)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41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61" y="285729"/>
            <a:ext cx="11334829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solidFill>
                  <a:srgbClr val="FFFF00"/>
                </a:solidFill>
              </a:rPr>
              <a:t>سلسلة التمارين (محور 3)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61" y="1571612"/>
            <a:ext cx="11239579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just" rtl="1"/>
            <a:r>
              <a:rPr lang="ar-MA" sz="3600" b="1" dirty="0" smtClean="0"/>
              <a:t>يتضمن التمارين مبوبة حسب ما يلي:</a:t>
            </a:r>
          </a:p>
          <a:p>
            <a:pPr marL="742950" indent="-742950" algn="just" rtl="1">
              <a:buFontTx/>
              <a:buChar char="-"/>
            </a:pPr>
            <a:r>
              <a:rPr lang="ar-MA" sz="3600" b="1" dirty="0" smtClean="0"/>
              <a:t>صنف </a:t>
            </a:r>
            <a:r>
              <a:rPr lang="ar-MA" sz="3600" b="1" dirty="0" smtClean="0"/>
              <a:t>0</a:t>
            </a:r>
          </a:p>
          <a:p>
            <a:pPr marL="742950" indent="-742950" algn="just" rtl="1">
              <a:buFontTx/>
              <a:buChar char="-"/>
            </a:pPr>
            <a:r>
              <a:rPr lang="ar-MA" sz="3600" b="1" dirty="0" smtClean="0"/>
              <a:t>صنف </a:t>
            </a:r>
            <a:r>
              <a:rPr lang="ar-MA" sz="3600" b="1" dirty="0" smtClean="0"/>
              <a:t>1</a:t>
            </a:r>
          </a:p>
          <a:p>
            <a:pPr marL="742950" indent="-742950" algn="just" rtl="1">
              <a:buFontTx/>
              <a:buChar char="-"/>
            </a:pPr>
            <a:r>
              <a:rPr lang="ar-MA" sz="3600" b="1" dirty="0" smtClean="0"/>
              <a:t>صنف </a:t>
            </a:r>
            <a:r>
              <a:rPr lang="ar-MA" sz="3600" b="1" dirty="0" smtClean="0"/>
              <a:t>2</a:t>
            </a:r>
          </a:p>
          <a:p>
            <a:pPr marL="742950" indent="-742950" algn="just" rtl="1">
              <a:buFontTx/>
              <a:buChar char="-"/>
            </a:pPr>
            <a:r>
              <a:rPr lang="ar-MA" sz="3600" b="1" dirty="0" smtClean="0"/>
              <a:t>صنف </a:t>
            </a:r>
            <a:r>
              <a:rPr lang="ar-MA" sz="3600" b="1" dirty="0" smtClean="0"/>
              <a:t>3</a:t>
            </a:r>
          </a:p>
          <a:p>
            <a:pPr marL="742950" indent="-742950" algn="just" rtl="1">
              <a:buFontTx/>
              <a:buChar char="-"/>
            </a:pPr>
            <a:r>
              <a:rPr lang="ar-MA" sz="3600" b="1" dirty="0" smtClean="0"/>
              <a:t>صنف </a:t>
            </a:r>
            <a:r>
              <a:rPr lang="ar-MA" sz="3600" b="1" dirty="0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42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61" y="285729"/>
            <a:ext cx="11334829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4800" b="1" dirty="0" smtClean="0">
                <a:solidFill>
                  <a:srgbClr val="FFFF00"/>
                </a:solidFill>
              </a:rPr>
              <a:t> </a:t>
            </a:r>
            <a:r>
              <a:rPr lang="ar-MA" sz="4800" b="1" dirty="0" smtClean="0">
                <a:solidFill>
                  <a:srgbClr val="FFFF00"/>
                </a:solidFill>
              </a:rPr>
              <a:t>لائحة القدرات المنتظرة</a:t>
            </a:r>
            <a:endParaRPr lang="fr-FR" sz="4000" dirty="0">
              <a:solidFill>
                <a:srgbClr val="FFFF00"/>
              </a:solidFill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20" y="1430928"/>
            <a:ext cx="9127305" cy="27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12192000" cy="17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06488" y="1231065"/>
            <a:ext cx="10382323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تصنيف للمعينات </a:t>
            </a:r>
            <a:r>
              <a:rPr lang="ar-MA" sz="72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الديداكتيكية</a:t>
            </a:r>
            <a:endParaRPr lang="fr-FR" sz="72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5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397086" y="3029813"/>
            <a:ext cx="4039738" cy="2006221"/>
          </a:xfrm>
          <a:prstGeom prst="roundRect">
            <a:avLst/>
          </a:prstGeom>
          <a:solidFill>
            <a:srgbClr val="52C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يدوية</a:t>
            </a:r>
            <a:endParaRPr lang="fr-FR" sz="8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82638" y="3070757"/>
            <a:ext cx="4039738" cy="20062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رقمية</a:t>
            </a:r>
            <a:endParaRPr lang="fr-FR" sz="8800" dirty="0"/>
          </a:p>
        </p:txBody>
      </p:sp>
      <p:sp>
        <p:nvSpPr>
          <p:cNvPr id="6" name="Explosion 2 5"/>
          <p:cNvSpPr/>
          <p:nvPr/>
        </p:nvSpPr>
        <p:spPr>
          <a:xfrm rot="21287949">
            <a:off x="4026087" y="4657739"/>
            <a:ext cx="4681182" cy="1617260"/>
          </a:xfrm>
          <a:prstGeom prst="irregularSeal2">
            <a:avLst/>
          </a:prstGeom>
          <a:solidFill>
            <a:srgbClr val="FF5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dirty="0" smtClean="0"/>
              <a:t>أمثلة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02022" y="2241000"/>
            <a:ext cx="10382323" cy="1862048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تقاسم بعض الأفكار</a:t>
            </a:r>
            <a:endParaRPr lang="fr-FR" sz="115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6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7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0"/>
            <a:ext cx="9144064" cy="954107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                       </a:t>
            </a:r>
            <a:r>
              <a:rPr lang="fr-FR" sz="2800" b="1" dirty="0" smtClean="0"/>
              <a:t>   </a:t>
            </a:r>
            <a:r>
              <a:rPr lang="ar-MA" sz="2800" b="1" dirty="0" smtClean="0"/>
              <a:t>    الفرق بين </a:t>
            </a:r>
          </a:p>
          <a:p>
            <a:pPr algn="ctr" rtl="1"/>
            <a:r>
              <a:rPr lang="ar-MA" sz="2800" b="1" dirty="0" smtClean="0"/>
              <a:t>بين   أن    *************** تحقق من أن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77003" y="1000109"/>
            <a:ext cx="5238787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400" b="1" dirty="0" smtClean="0"/>
              <a:t>بين   أن </a:t>
            </a:r>
            <a:r>
              <a:rPr lang="fr-FR" sz="2400" b="1" dirty="0" smtClean="0"/>
              <a:t>7</a:t>
            </a:r>
            <a:r>
              <a:rPr lang="ar-MA" sz="2400" b="1" dirty="0" smtClean="0"/>
              <a:t> حل للمعادلة </a:t>
            </a:r>
            <a:r>
              <a:rPr lang="fr-FR" sz="2400" b="1" dirty="0" smtClean="0"/>
              <a:t>2x-5=9</a:t>
            </a:r>
            <a:r>
              <a:rPr lang="ar-MA" sz="2400" b="1" dirty="0" smtClean="0"/>
              <a:t> </a:t>
            </a:r>
            <a:endParaRPr lang="fr-FR" sz="2400" b="1" dirty="0" smtClean="0"/>
          </a:p>
          <a:p>
            <a:pPr algn="r" rtl="1"/>
            <a:r>
              <a:rPr lang="ar-MA" sz="2400" b="1" dirty="0" smtClean="0"/>
              <a:t>تحقق من أن</a:t>
            </a:r>
            <a:r>
              <a:rPr lang="fr-FR" sz="2400" b="1" dirty="0" smtClean="0"/>
              <a:t> 7</a:t>
            </a:r>
            <a:r>
              <a:rPr lang="ar-MA" sz="2400" b="1" dirty="0" smtClean="0"/>
              <a:t> حل للمعادلة </a:t>
            </a:r>
            <a:r>
              <a:rPr lang="fr-FR" sz="2400" b="1" dirty="0" smtClean="0"/>
              <a:t>2x-5=9</a:t>
            </a:r>
            <a:r>
              <a:rPr lang="ar-MA" sz="2400" b="1" dirty="0" smtClean="0"/>
              <a:t>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0502" y="1000109"/>
            <a:ext cx="60007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400" b="1" dirty="0" smtClean="0"/>
              <a:t>بين   أن 1 حل للمعادلة </a:t>
            </a:r>
            <a:r>
              <a:rPr lang="fr-FR" sz="2400" b="1" dirty="0" smtClean="0"/>
              <a:t>x^3-2x+1=0</a:t>
            </a:r>
            <a:r>
              <a:rPr lang="ar-MA" sz="2400" b="1" dirty="0" smtClean="0"/>
              <a:t> </a:t>
            </a:r>
            <a:endParaRPr lang="fr-FR" sz="2400" b="1" dirty="0" smtClean="0"/>
          </a:p>
          <a:p>
            <a:pPr algn="r" rtl="1"/>
            <a:r>
              <a:rPr lang="ar-MA" sz="2400" b="1" dirty="0" smtClean="0"/>
              <a:t>تحقق من أن</a:t>
            </a:r>
            <a:r>
              <a:rPr lang="fr-FR" sz="2400" b="1" dirty="0" smtClean="0"/>
              <a:t> </a:t>
            </a:r>
            <a:r>
              <a:rPr lang="ar-MA" sz="2400" b="1" dirty="0" smtClean="0"/>
              <a:t>1 حل للمعادلة </a:t>
            </a:r>
            <a:r>
              <a:rPr lang="fr-FR" sz="2400" b="1" dirty="0" smtClean="0"/>
              <a:t>x^3-2x+1=0</a:t>
            </a:r>
            <a:r>
              <a:rPr lang="ar-MA" sz="2400" b="1" dirty="0" smtClean="0"/>
              <a:t>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90723" y="1857364"/>
            <a:ext cx="723905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000" b="1" dirty="0" smtClean="0"/>
              <a:t>بين   أن </a:t>
            </a:r>
            <a:r>
              <a:rPr lang="fr-FR" sz="2000" b="1" dirty="0" smtClean="0"/>
              <a:t>y=3x+5</a:t>
            </a:r>
            <a:r>
              <a:rPr lang="ar-MA" sz="2000" b="1" dirty="0" smtClean="0"/>
              <a:t> هي المعادلة المختصرة للمستقيم </a:t>
            </a:r>
            <a:r>
              <a:rPr lang="fr-FR" sz="2000" b="1" dirty="0" smtClean="0"/>
              <a:t>(AB)</a:t>
            </a:r>
          </a:p>
          <a:p>
            <a:pPr algn="r" rtl="1"/>
            <a:r>
              <a:rPr lang="ar-MA" sz="2000" b="1" dirty="0" smtClean="0"/>
              <a:t>تحقق من أن</a:t>
            </a:r>
            <a:r>
              <a:rPr lang="fr-FR" sz="2000" b="1" dirty="0" smtClean="0"/>
              <a:t> y=3x+5 </a:t>
            </a:r>
            <a:r>
              <a:rPr lang="ar-MA" sz="2000" b="1" dirty="0" smtClean="0"/>
              <a:t> هي المعادلة المختصرة للمستقيم </a:t>
            </a:r>
            <a:r>
              <a:rPr lang="fr-FR" sz="2000" b="1" dirty="0" smtClean="0"/>
              <a:t> (AB)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23968" y="2643183"/>
            <a:ext cx="9144064" cy="954107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                           الفرق بين </a:t>
            </a:r>
          </a:p>
          <a:p>
            <a:pPr algn="ctr" rtl="1"/>
            <a:r>
              <a:rPr lang="ar-MA" sz="2800" b="1" dirty="0" smtClean="0"/>
              <a:t>أنشئ *************** ارسم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23968" y="3643315"/>
            <a:ext cx="9144064" cy="954107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                       اختزل – عمل – بسط  ....</a:t>
            </a:r>
          </a:p>
          <a:p>
            <a:pPr algn="r" rtl="1"/>
            <a:r>
              <a:rPr lang="ar-MA" sz="2800" b="1" dirty="0" smtClean="0"/>
              <a:t>6/9=12/18      </a:t>
            </a:r>
            <a:r>
              <a:rPr lang="fr-FR" sz="2800" b="1" dirty="0" smtClean="0"/>
              <a:t>12x+18=2(6x+9)    </a:t>
            </a:r>
            <a:endParaRPr lang="fr-FR" sz="2800" b="1" dirty="0"/>
          </a:p>
        </p:txBody>
      </p:sp>
      <p:sp>
        <p:nvSpPr>
          <p:cNvPr id="10" name="Accolade fermante 9"/>
          <p:cNvSpPr/>
          <p:nvPr/>
        </p:nvSpPr>
        <p:spPr>
          <a:xfrm rot="5400000">
            <a:off x="5965999" y="-893968"/>
            <a:ext cx="450504" cy="11239579"/>
          </a:xfrm>
          <a:prstGeom prst="rightBrace">
            <a:avLst>
              <a:gd name="adj1" fmla="val 8333"/>
              <a:gd name="adj2" fmla="val 475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6191251" y="4857760"/>
            <a:ext cx="666755" cy="7143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619483" y="5637930"/>
            <a:ext cx="5619789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FF0000"/>
                </a:solidFill>
              </a:rPr>
              <a:t>تعاقد </a:t>
            </a:r>
            <a:r>
              <a:rPr lang="ar-MA" sz="3200" b="1" dirty="0" err="1" smtClean="0">
                <a:solidFill>
                  <a:srgbClr val="FF0000"/>
                </a:solidFill>
              </a:rPr>
              <a:t>ديداكتيكي</a:t>
            </a:r>
            <a:r>
              <a:rPr lang="ar-MA" sz="3200" b="1" dirty="0" smtClean="0">
                <a:solidFill>
                  <a:srgbClr val="FF0000"/>
                </a:solidFill>
              </a:rPr>
              <a:t> (بند صريح)  بخصوص صياغة الأسئلة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8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17" y="428605"/>
            <a:ext cx="9144064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3200" b="1" dirty="0" smtClean="0"/>
              <a:t>تكريس: تعاقد ضمني – نمطية معينة 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04971" y="1500174"/>
            <a:ext cx="81915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800" b="1" dirty="0" smtClean="0"/>
              <a:t>مميز معادلة عدد صحيح طبيعي أو مربع عدد جذري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04971" y="2786058"/>
            <a:ext cx="81915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800" b="1" dirty="0" smtClean="0"/>
              <a:t>اقتراح تمارين من نفس النوع فقط تغيير في الأعداد 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09720" y="4786323"/>
            <a:ext cx="819155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هل اقتراح سلسلة تمارين لكل درس أمر ضروري ومؤكد؟ وفي حالة اقتراحها هي يجب إنجاز جميع تمارينها؟ 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904971" y="3500438"/>
            <a:ext cx="819155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800" b="1" dirty="0" smtClean="0"/>
              <a:t>تأثير الأنماط المقترحة في الامتحانات </a:t>
            </a:r>
            <a:r>
              <a:rPr lang="ar-MA" sz="2800" b="1" dirty="0" err="1" smtClean="0"/>
              <a:t>الإشهادية</a:t>
            </a:r>
            <a:r>
              <a:rPr lang="ar-MA" sz="2800" b="1" dirty="0" smtClean="0"/>
              <a:t> على السلاسل المقترحة من طرف المدرسين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904971" y="2143116"/>
            <a:ext cx="81915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sz="2800" b="1" dirty="0" smtClean="0"/>
              <a:t>أطوال الأضلاع دائما أعداد صحيحة طبيعية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53785" y="6356351"/>
            <a:ext cx="1186553" cy="36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fld id="{57CD407A-32E7-48E7-8B79-37785BF471EB}" type="slidenum">
              <a:rPr lang="fr-FR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pPr algn="ctr"/>
              <a:t>9</a:t>
            </a:fld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645" y="785794"/>
            <a:ext cx="842897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 rot="19854766">
            <a:off x="2594467" y="1246729"/>
            <a:ext cx="3048021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dirty="0" smtClean="0"/>
              <a:t>مقتطف من </a:t>
            </a:r>
            <a:r>
              <a:rPr lang="fr-FR" dirty="0" err="1" smtClean="0"/>
              <a:t>Facebook</a:t>
            </a:r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5500702"/>
            <a:ext cx="7441203" cy="67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747</Words>
  <Application>Microsoft Office PowerPoint</Application>
  <PresentationFormat>Personnalisé</PresentationFormat>
  <Paragraphs>194</Paragraphs>
  <Slides>42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Office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Hp</cp:lastModifiedBy>
  <cp:revision>32</cp:revision>
  <dcterms:created xsi:type="dcterms:W3CDTF">2017-01-05T13:17:27Z</dcterms:created>
  <dcterms:modified xsi:type="dcterms:W3CDTF">2022-05-17T21:45:27Z</dcterms:modified>
</cp:coreProperties>
</file>